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61" r:id="rId4"/>
    <p:sldId id="262" r:id="rId5"/>
    <p:sldId id="263" r:id="rId6"/>
    <p:sldId id="264" r:id="rId7"/>
    <p:sldId id="265" r:id="rId8"/>
    <p:sldId id="266" r:id="rId9"/>
    <p:sldId id="267" r:id="rId10"/>
    <p:sldId id="268" r:id="rId11"/>
    <p:sldId id="270"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C5EFE-BBA6-43D5-9810-88AEF294521D}" type="datetimeFigureOut">
              <a:rPr lang="en-US" smtClean="0"/>
              <a:pPr/>
              <a:t>5/4/2018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6D43FD-EC6F-4CA8-B1E2-720A6AC4D207}" type="slidenum">
              <a:rPr lang="en-US" smtClean="0"/>
              <a:pPr/>
              <a:t>‹#›</a:t>
            </a:fld>
            <a:endParaRPr lang="en-US"/>
          </a:p>
        </p:txBody>
      </p:sp>
    </p:spTree>
    <p:extLst>
      <p:ext uri="{BB962C8B-B14F-4D97-AF65-F5344CB8AC3E}">
        <p14:creationId xmlns:p14="http://schemas.microsoft.com/office/powerpoint/2010/main" xmlns="" val="329783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56D43FD-EC6F-4CA8-B1E2-720A6AC4D20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56D43FD-EC6F-4CA8-B1E2-720A6AC4D20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D0681D-EBC5-4E88-9AD7-608FDEE41653}"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225339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0681D-EBC5-4E88-9AD7-608FDEE41653}"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396445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0681D-EBC5-4E88-9AD7-608FDEE41653}"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31019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0681D-EBC5-4E88-9AD7-608FDEE41653}"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372366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0681D-EBC5-4E88-9AD7-608FDEE41653}"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324982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D0681D-EBC5-4E88-9AD7-608FDEE41653}"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340789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D0681D-EBC5-4E88-9AD7-608FDEE41653}" type="datetimeFigureOut">
              <a:rPr lang="en-US" smtClean="0"/>
              <a:pPr/>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85240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D0681D-EBC5-4E88-9AD7-608FDEE41653}" type="datetimeFigureOut">
              <a:rPr lang="en-US" smtClean="0"/>
              <a:pPr/>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71361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0681D-EBC5-4E88-9AD7-608FDEE41653}" type="datetimeFigureOut">
              <a:rPr lang="en-US" smtClean="0"/>
              <a:pPr/>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191439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0681D-EBC5-4E88-9AD7-608FDEE41653}"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249799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0681D-EBC5-4E88-9AD7-608FDEE41653}"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78940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0681D-EBC5-4E88-9AD7-608FDEE41653}" type="datetimeFigureOut">
              <a:rPr lang="en-US" smtClean="0"/>
              <a:pPr/>
              <a:t>5/4/2018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54575-B975-4F16-BB70-2A76180AD6F2}" type="slidenum">
              <a:rPr lang="en-US" smtClean="0"/>
              <a:pPr/>
              <a:t>‹#›</a:t>
            </a:fld>
            <a:endParaRPr lang="en-US"/>
          </a:p>
        </p:txBody>
      </p:sp>
    </p:spTree>
    <p:extLst>
      <p:ext uri="{BB962C8B-B14F-4D97-AF65-F5344CB8AC3E}">
        <p14:creationId xmlns:p14="http://schemas.microsoft.com/office/powerpoint/2010/main" xmlns="" val="3017721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bogdan_baldea@yahoo.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6" descr="Sigla_guvernului_României_versiunea_2016_cu_coroană 2"/>
          <p:cNvPicPr>
            <a:picLocks noChangeAspect="1" noChangeArrowheads="1"/>
          </p:cNvPicPr>
          <p:nvPr/>
        </p:nvPicPr>
        <p:blipFill>
          <a:blip r:embed="rId3" cstate="print"/>
          <a:srcRect/>
          <a:stretch>
            <a:fillRect/>
          </a:stretch>
        </p:blipFill>
        <p:spPr bwMode="auto">
          <a:xfrm>
            <a:off x="2714612" y="428604"/>
            <a:ext cx="855052" cy="857256"/>
          </a:xfrm>
          <a:prstGeom prst="rect">
            <a:avLst/>
          </a:prstGeom>
          <a:noFill/>
        </p:spPr>
      </p:pic>
      <p:pic>
        <p:nvPicPr>
          <p:cNvPr id="7172" name="Picture 7" descr="poca"/>
          <p:cNvPicPr>
            <a:picLocks noChangeAspect="1" noChangeArrowheads="1"/>
          </p:cNvPicPr>
          <p:nvPr/>
        </p:nvPicPr>
        <p:blipFill>
          <a:blip r:embed="rId4" cstate="print"/>
          <a:srcRect/>
          <a:stretch>
            <a:fillRect/>
          </a:stretch>
        </p:blipFill>
        <p:spPr bwMode="auto">
          <a:xfrm>
            <a:off x="4286248" y="428604"/>
            <a:ext cx="2225583" cy="928694"/>
          </a:xfrm>
          <a:prstGeom prst="rect">
            <a:avLst/>
          </a:prstGeom>
          <a:noFill/>
        </p:spPr>
      </p:pic>
      <p:pic>
        <p:nvPicPr>
          <p:cNvPr id="7170" name="Picture 8" descr="logo UE"/>
          <p:cNvPicPr>
            <a:picLocks noChangeAspect="1" noChangeArrowheads="1"/>
          </p:cNvPicPr>
          <p:nvPr/>
        </p:nvPicPr>
        <p:blipFill>
          <a:blip r:embed="rId5" cstate="print"/>
          <a:srcRect/>
          <a:stretch>
            <a:fillRect/>
          </a:stretch>
        </p:blipFill>
        <p:spPr bwMode="auto">
          <a:xfrm>
            <a:off x="642910" y="428603"/>
            <a:ext cx="1143008" cy="916027"/>
          </a:xfrm>
          <a:prstGeom prst="rect">
            <a:avLst/>
          </a:prstGeom>
          <a:noFill/>
        </p:spPr>
      </p:pic>
      <p:pic>
        <p:nvPicPr>
          <p:cNvPr id="7171" name="Picture 9" descr="logo IS-2014-2020"/>
          <p:cNvPicPr>
            <a:picLocks noChangeAspect="1" noChangeArrowheads="1"/>
          </p:cNvPicPr>
          <p:nvPr/>
        </p:nvPicPr>
        <p:blipFill>
          <a:blip r:embed="rId6" cstate="print"/>
          <a:srcRect/>
          <a:stretch>
            <a:fillRect/>
          </a:stretch>
        </p:blipFill>
        <p:spPr bwMode="auto">
          <a:xfrm>
            <a:off x="7072330" y="357166"/>
            <a:ext cx="1332647" cy="1214446"/>
          </a:xfrm>
          <a:prstGeom prst="rect">
            <a:avLst/>
          </a:prstGeom>
          <a:noFill/>
        </p:spPr>
      </p:pic>
      <p:sp>
        <p:nvSpPr>
          <p:cNvPr id="7173" name="Rectangle 5"/>
          <p:cNvSpPr>
            <a:spLocks noChangeArrowheads="1"/>
          </p:cNvSpPr>
          <p:nvPr/>
        </p:nvSpPr>
        <p:spPr bwMode="auto">
          <a:xfrm>
            <a:off x="0" y="42860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92588" algn="l"/>
              </a:tabLst>
            </a:pPr>
            <a:r>
              <a:rPr kumimoji="0" lang="ro-RO"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o-RO"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itle 8"/>
          <p:cNvSpPr>
            <a:spLocks noGrp="1"/>
          </p:cNvSpPr>
          <p:nvPr>
            <p:ph type="ctrTitle"/>
          </p:nvPr>
        </p:nvSpPr>
        <p:spPr>
          <a:xfrm>
            <a:off x="642910" y="1571612"/>
            <a:ext cx="8001056" cy="2571768"/>
          </a:xfrm>
        </p:spPr>
        <p:txBody>
          <a:bodyPr>
            <a:normAutofit fontScale="90000"/>
          </a:bodyPr>
          <a:lstStyle/>
          <a:p>
            <a:r>
              <a:rPr lang="ro-RO" sz="3600" b="1" i="1" dirty="0" smtClean="0"/>
              <a:t>“Management performant în administrația publică din municipiul Vulcan”,</a:t>
            </a:r>
            <a:r>
              <a:rPr lang="en-US" sz="3600" b="1" i="1" dirty="0" smtClean="0"/>
              <a:t/>
            </a:r>
            <a:br>
              <a:rPr lang="en-US" sz="3600" b="1" i="1" dirty="0" smtClean="0"/>
            </a:br>
            <a:r>
              <a:rPr lang="ro-RO" sz="3600" b="1" i="1" dirty="0" smtClean="0"/>
              <a:t> cod SIPOCA 79</a:t>
            </a:r>
            <a:r>
              <a:rPr lang="en-US" dirty="0" smtClean="0"/>
              <a:t/>
            </a:r>
            <a:br>
              <a:rPr lang="en-US" dirty="0" smtClean="0"/>
            </a:br>
            <a:endParaRPr lang="en-US" dirty="0"/>
          </a:p>
        </p:txBody>
      </p:sp>
      <p:sp>
        <p:nvSpPr>
          <p:cNvPr id="10" name="Subtitle 9"/>
          <p:cNvSpPr>
            <a:spLocks noGrp="1"/>
          </p:cNvSpPr>
          <p:nvPr>
            <p:ph type="subTitle" idx="1"/>
          </p:nvPr>
        </p:nvSpPr>
        <p:spPr>
          <a:xfrm>
            <a:off x="1371600" y="4357694"/>
            <a:ext cx="6200796" cy="1281106"/>
          </a:xfrm>
        </p:spPr>
        <p:txBody>
          <a:bodyPr>
            <a:normAutofit/>
          </a:bodyPr>
          <a:lstStyle/>
          <a:p>
            <a:endParaRPr lang="en-US" sz="2000" b="1" dirty="0" smtClean="0">
              <a:solidFill>
                <a:schemeClr val="tx1"/>
              </a:solidFill>
            </a:endParaRPr>
          </a:p>
          <a:p>
            <a:r>
              <a:rPr lang="ro-RO" sz="2000" b="1" dirty="0" smtClean="0">
                <a:solidFill>
                  <a:schemeClr val="tx1"/>
                </a:solidFill>
              </a:rPr>
              <a:t>Durata</a:t>
            </a:r>
            <a:r>
              <a:rPr lang="ro-RO" sz="2000" dirty="0" smtClean="0">
                <a:solidFill>
                  <a:schemeClr val="tx1"/>
                </a:solidFill>
              </a:rPr>
              <a:t> de implementare</a:t>
            </a:r>
            <a:r>
              <a:rPr lang="en-US" sz="2000" dirty="0" smtClean="0">
                <a:solidFill>
                  <a:schemeClr val="tx1"/>
                </a:solidFill>
              </a:rPr>
              <a:t> </a:t>
            </a:r>
            <a:r>
              <a:rPr lang="en-US" sz="2000" dirty="0" err="1" smtClean="0">
                <a:solidFill>
                  <a:schemeClr val="tx1"/>
                </a:solidFill>
              </a:rPr>
              <a:t>proiect</a:t>
            </a:r>
            <a:r>
              <a:rPr lang="en-US" sz="2000" dirty="0" smtClean="0">
                <a:solidFill>
                  <a:schemeClr val="tx1"/>
                </a:solidFill>
              </a:rPr>
              <a:t> -</a:t>
            </a:r>
            <a:r>
              <a:rPr lang="ro-RO" sz="2000" dirty="0" smtClean="0">
                <a:solidFill>
                  <a:schemeClr val="tx1"/>
                </a:solidFill>
              </a:rPr>
              <a:t>16 luni</a:t>
            </a:r>
            <a:endParaRPr lang="en-US" sz="2000" dirty="0" smtClean="0">
              <a:solidFill>
                <a:schemeClr val="tx1"/>
              </a:solidFill>
            </a:endParaRPr>
          </a:p>
          <a:p>
            <a:r>
              <a:rPr lang="en-US" sz="2000" dirty="0" smtClean="0">
                <a:solidFill>
                  <a:schemeClr val="tx1"/>
                </a:solidFill>
              </a:rPr>
              <a:t>14 </a:t>
            </a:r>
            <a:r>
              <a:rPr lang="en-US" sz="2000" dirty="0" err="1" smtClean="0">
                <a:solidFill>
                  <a:schemeClr val="tx1"/>
                </a:solidFill>
              </a:rPr>
              <a:t>februarie</a:t>
            </a:r>
            <a:r>
              <a:rPr lang="en-US" sz="2000" dirty="0" smtClean="0">
                <a:solidFill>
                  <a:schemeClr val="tx1"/>
                </a:solidFill>
              </a:rPr>
              <a:t> 2018-14 </a:t>
            </a:r>
            <a:r>
              <a:rPr lang="en-US" sz="2000" dirty="0" err="1" smtClean="0">
                <a:solidFill>
                  <a:schemeClr val="tx1"/>
                </a:solidFill>
              </a:rPr>
              <a:t>iunie</a:t>
            </a:r>
            <a:r>
              <a:rPr lang="en-US" sz="2000" dirty="0" smtClean="0">
                <a:solidFill>
                  <a:schemeClr val="tx1"/>
                </a:solidFill>
              </a:rPr>
              <a:t> 2019</a:t>
            </a:r>
            <a:endParaRPr lang="en-US" sz="2000" dirty="0">
              <a:solidFill>
                <a:schemeClr val="tx1"/>
              </a:solidFill>
            </a:endParaRPr>
          </a:p>
        </p:txBody>
      </p:sp>
      <p:pic>
        <p:nvPicPr>
          <p:cNvPr id="11" name="Picture 10" descr="Stema municipiul Vulcan micsorata"/>
          <p:cNvPicPr/>
          <p:nvPr/>
        </p:nvPicPr>
        <p:blipFill>
          <a:blip r:embed="rId7" cstate="print"/>
          <a:srcRect/>
          <a:stretch>
            <a:fillRect/>
          </a:stretch>
        </p:blipFill>
        <p:spPr bwMode="auto">
          <a:xfrm>
            <a:off x="4286248" y="3286124"/>
            <a:ext cx="642942" cy="1006972"/>
          </a:xfrm>
          <a:prstGeom prst="rect">
            <a:avLst/>
          </a:prstGeom>
          <a:noFill/>
          <a:ln w="9525">
            <a:noFill/>
            <a:miter lim="800000"/>
            <a:headEnd/>
            <a:tailEnd/>
          </a:ln>
        </p:spPr>
      </p:pic>
    </p:spTree>
    <p:extLst>
      <p:ext uri="{BB962C8B-B14F-4D97-AF65-F5344CB8AC3E}">
        <p14:creationId xmlns:p14="http://schemas.microsoft.com/office/powerpoint/2010/main" xmlns="" val="2292349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76864" cy="778098"/>
          </a:xfrm>
        </p:spPr>
        <p:txBody>
          <a:bodyPr>
            <a:noAutofit/>
          </a:bodyPr>
          <a:lstStyle/>
          <a:p>
            <a:r>
              <a:rPr lang="ro-RO" sz="3200" dirty="0" smtClean="0">
                <a:solidFill>
                  <a:srgbClr val="00B050"/>
                </a:solidFill>
              </a:rPr>
              <a:t>Rezumat  etapă actuală proiect și ce avem de făcut</a:t>
            </a:r>
            <a:endParaRPr lang="ro-RO" sz="3200" dirty="0">
              <a:solidFill>
                <a:srgbClr val="00B050"/>
              </a:solidFill>
            </a:endParaRPr>
          </a:p>
        </p:txBody>
      </p:sp>
      <p:sp>
        <p:nvSpPr>
          <p:cNvPr id="3" name="Content Placeholder 2"/>
          <p:cNvSpPr>
            <a:spLocks noGrp="1"/>
          </p:cNvSpPr>
          <p:nvPr>
            <p:ph idx="1"/>
          </p:nvPr>
        </p:nvSpPr>
        <p:spPr>
          <a:xfrm>
            <a:off x="611560" y="1124744"/>
            <a:ext cx="8136904" cy="5256584"/>
          </a:xfrm>
        </p:spPr>
        <p:txBody>
          <a:bodyPr>
            <a:normAutofit fontScale="40000" lnSpcReduction="20000"/>
          </a:bodyPr>
          <a:lstStyle/>
          <a:p>
            <a:endParaRPr lang="ro-RO" sz="3500" dirty="0" smtClean="0"/>
          </a:p>
          <a:p>
            <a:r>
              <a:rPr lang="ro-RO" sz="3500" dirty="0" smtClean="0"/>
              <a:t>Servicii de organizare cursuri de formare </a:t>
            </a:r>
            <a:r>
              <a:rPr lang="ro-RO" sz="3500" dirty="0" smtClean="0"/>
              <a:t>– </a:t>
            </a:r>
            <a:r>
              <a:rPr lang="ro-RO" sz="3500" i="1" dirty="0" smtClean="0"/>
              <a:t>achiziție în curs de </a:t>
            </a:r>
            <a:r>
              <a:rPr lang="ro-RO" sz="3500" i="1" dirty="0" smtClean="0"/>
              <a:t>evaluare</a:t>
            </a:r>
            <a:endParaRPr lang="ro-RO" sz="3500" i="1" dirty="0" smtClean="0"/>
          </a:p>
          <a:p>
            <a:r>
              <a:rPr lang="ro-RO" sz="3500" dirty="0" smtClean="0"/>
              <a:t>Servicii de consultanta si expertiza pentru analiza documentelor interne si  analizelor/diagnozelor </a:t>
            </a:r>
            <a:r>
              <a:rPr lang="ro-RO" sz="3500" dirty="0" err="1" smtClean="0"/>
              <a:t>institutionale</a:t>
            </a:r>
            <a:r>
              <a:rPr lang="ro-RO" sz="3500" dirty="0" smtClean="0"/>
              <a:t> pentru implementarea CAF si implementare ISO 9001</a:t>
            </a:r>
            <a:endParaRPr lang="ro-RO" sz="3500" dirty="0"/>
          </a:p>
          <a:p>
            <a:r>
              <a:rPr lang="ro-RO" sz="3500" dirty="0" smtClean="0"/>
              <a:t>Servicii de certificare</a:t>
            </a:r>
            <a:endParaRPr lang="ro-RO" sz="3500" dirty="0" smtClean="0"/>
          </a:p>
          <a:p>
            <a:pPr marL="0" indent="0">
              <a:buNone/>
            </a:pPr>
            <a:r>
              <a:rPr lang="ro-RO" sz="3500" i="1" dirty="0" smtClean="0"/>
              <a:t>Ultimele 2 achiziții vor </a:t>
            </a:r>
            <a:r>
              <a:rPr lang="ro-RO" sz="3500" i="1" dirty="0"/>
              <a:t>fi </a:t>
            </a:r>
            <a:r>
              <a:rPr lang="ro-RO" sz="3500" i="1" dirty="0" smtClean="0"/>
              <a:t>organizate </a:t>
            </a:r>
            <a:r>
              <a:rPr lang="ro-RO" sz="3500" i="1" dirty="0"/>
              <a:t>în luna mai </a:t>
            </a:r>
            <a:r>
              <a:rPr lang="ro-RO" sz="3500" i="1" dirty="0" smtClean="0"/>
              <a:t>2018</a:t>
            </a:r>
          </a:p>
          <a:p>
            <a:pPr marL="0" indent="0">
              <a:buNone/>
            </a:pPr>
            <a:endParaRPr lang="ro-RO" sz="3500" i="1" dirty="0" smtClean="0"/>
          </a:p>
          <a:p>
            <a:pPr marL="0" indent="0">
              <a:buNone/>
            </a:pPr>
            <a:r>
              <a:rPr lang="ro-RO" sz="3500" b="1" i="1" dirty="0" smtClean="0"/>
              <a:t>Ce avem de făcut, noi angajații? </a:t>
            </a:r>
            <a:endParaRPr lang="ro-RO" sz="3500" b="1" i="1" dirty="0" smtClean="0"/>
          </a:p>
          <a:p>
            <a:pPr marL="0" indent="0">
              <a:buNone/>
            </a:pPr>
            <a:endParaRPr lang="ro-RO" sz="3500" b="1" i="1" dirty="0" smtClean="0"/>
          </a:p>
          <a:p>
            <a:pPr marL="0" indent="0">
              <a:buNone/>
            </a:pPr>
            <a:r>
              <a:rPr lang="ro-RO" sz="3500" i="1" dirty="0" smtClean="0"/>
              <a:t>1. Vom participa la cursuri </a:t>
            </a:r>
            <a:r>
              <a:rPr lang="ro-RO" sz="3500" i="1" dirty="0"/>
              <a:t>Vulcan  (Luna 8 – Luna 14)</a:t>
            </a:r>
            <a:r>
              <a:rPr lang="ro-RO" sz="3500" i="1" dirty="0" smtClean="0"/>
              <a:t>, vom fi instruiți în cadrul primăriei – grupe de 20 de cursanți-5 zile, la final examen și obținere certificare. Deci vom fi certificați 120 de angajați din cadrul primăriei și consilieri locali</a:t>
            </a:r>
          </a:p>
          <a:p>
            <a:pPr marL="0" indent="0">
              <a:buNone/>
            </a:pPr>
            <a:r>
              <a:rPr lang="ro-RO" sz="3500" i="1" dirty="0" smtClean="0"/>
              <a:t>2. Vom colabora (atenție </a:t>
            </a:r>
            <a:r>
              <a:rPr lang="ro-RO" sz="3500" b="1" i="1" dirty="0" smtClean="0"/>
              <a:t>fiecare angajat va contribui </a:t>
            </a:r>
            <a:r>
              <a:rPr lang="ro-RO" sz="3500" i="1" dirty="0" smtClean="0"/>
              <a:t>cu date, documente, informații legate de departamentul în care lucrează) cu firma specializată căreia comisia de evaluare  îi va atribui contractul de servicii, </a:t>
            </a:r>
            <a:r>
              <a:rPr lang="ro-RO" sz="3500" i="1" dirty="0" smtClean="0"/>
              <a:t>pe baza criteriului de </a:t>
            </a:r>
            <a:r>
              <a:rPr lang="ro-RO" sz="3500" i="1" dirty="0" smtClean="0"/>
              <a:t>preţ, pentru implementare CAF și ISO 9001 și certificare ISO 9001</a:t>
            </a:r>
            <a:r>
              <a:rPr lang="ro-RO" sz="3500" i="1" dirty="0" smtClean="0"/>
              <a:t>.</a:t>
            </a:r>
          </a:p>
          <a:p>
            <a:pPr marL="0" indent="0">
              <a:buNone/>
            </a:pPr>
            <a:r>
              <a:rPr lang="ro-RO" sz="3500" i="1" dirty="0" smtClean="0">
                <a:sym typeface="Wingdings" pitchFamily="2" charset="2"/>
              </a:rPr>
              <a:t>Fiecare angajat  (care consumă din resursele unei instituții: salariu, consumabile</a:t>
            </a:r>
            <a:r>
              <a:rPr lang="en-US" sz="3500" i="1" dirty="0" smtClean="0">
                <a:sym typeface="Wingdings" pitchFamily="2" charset="2"/>
              </a:rPr>
              <a:t>, etc)</a:t>
            </a:r>
            <a:r>
              <a:rPr lang="ro-RO" sz="3500" i="1" dirty="0" smtClean="0">
                <a:sym typeface="Wingdings" pitchFamily="2" charset="2"/>
              </a:rPr>
              <a:t> are  obiective, parcurge un șir de activități în timp, conform unor proceduri de lucru</a:t>
            </a:r>
            <a:r>
              <a:rPr lang="en-US" sz="3500" i="1" dirty="0" smtClean="0">
                <a:sym typeface="Wingdings" pitchFamily="2" charset="2"/>
              </a:rPr>
              <a:t> </a:t>
            </a:r>
            <a:r>
              <a:rPr lang="ro-RO" sz="3500" i="1" dirty="0" smtClean="0">
                <a:sym typeface="Wingdings" pitchFamily="2" charset="2"/>
              </a:rPr>
              <a:t>și obține rezultate sub formă de indicatori. </a:t>
            </a:r>
          </a:p>
          <a:p>
            <a:pPr marL="0" indent="0">
              <a:buNone/>
            </a:pPr>
            <a:endParaRPr lang="ro-RO" sz="3500" i="1" dirty="0" smtClean="0"/>
          </a:p>
          <a:p>
            <a:pPr marL="0" indent="0">
              <a:buNone/>
            </a:pPr>
            <a:r>
              <a:rPr lang="ro-RO" sz="3500" i="1" dirty="0" smtClean="0"/>
              <a:t>3. Întrebăm, comunicăm, colaborăm, avem aproape toate instituțiile publice date exemplu care au implementat ISO 9001, vom avea firmă specializată, vom urma cursuri, deci va fi cu mult depășită etapa nu știu, nu cunosc, la mine la departament nu, </a:t>
            </a:r>
            <a:r>
              <a:rPr lang="ro-RO" sz="3500" i="1" dirty="0" err="1" smtClean="0"/>
              <a:t>etc</a:t>
            </a:r>
            <a:r>
              <a:rPr lang="ro-RO" sz="3500" i="1" dirty="0" smtClean="0"/>
              <a:t> </a:t>
            </a:r>
            <a:r>
              <a:rPr lang="ro-RO" sz="3500" i="1" dirty="0" smtClean="0">
                <a:sym typeface="Wingdings" pitchFamily="2" charset="2"/>
              </a:rPr>
              <a:t></a:t>
            </a:r>
          </a:p>
          <a:p>
            <a:pPr marL="0" indent="0">
              <a:buNone/>
            </a:pPr>
            <a:endParaRPr lang="ro-RO" sz="3500" i="1" dirty="0" smtClean="0">
              <a:sym typeface="Wingdings" pitchFamily="2" charset="2"/>
            </a:endParaRPr>
          </a:p>
          <a:p>
            <a:pPr marL="0" indent="0">
              <a:buNone/>
            </a:pPr>
            <a:endParaRPr lang="ro-RO" sz="3500" i="1" dirty="0" smtClean="0">
              <a:sym typeface="Wingdings" pitchFamily="2" charset="2"/>
            </a:endParaRPr>
          </a:p>
          <a:p>
            <a:pPr marL="0" indent="0">
              <a:buNone/>
            </a:pPr>
            <a:r>
              <a:rPr lang="ro-RO" sz="3500" i="1" dirty="0" smtClean="0">
                <a:sym typeface="Wingdings" pitchFamily="2" charset="2"/>
              </a:rPr>
              <a:t>4. Urmează şi alte </a:t>
            </a:r>
            <a:r>
              <a:rPr lang="ro-RO" sz="3500" i="1" dirty="0" smtClean="0">
                <a:sym typeface="Wingdings" pitchFamily="2" charset="2"/>
              </a:rPr>
              <a:t>şedinţe/diseminări </a:t>
            </a:r>
            <a:r>
              <a:rPr lang="ro-RO" sz="3500" i="1" dirty="0" smtClean="0">
                <a:sym typeface="Wingdings" pitchFamily="2" charset="2"/>
              </a:rPr>
              <a:t>ale proiectului şi conferinţa finală în iunie 2019.</a:t>
            </a:r>
          </a:p>
          <a:p>
            <a:pPr marL="0" indent="0">
              <a:buNone/>
            </a:pPr>
            <a:endParaRPr lang="ro-RO" sz="3500" i="1" dirty="0" smtClean="0">
              <a:sym typeface="Wingdings" pitchFamily="2" charset="2"/>
            </a:endParaRPr>
          </a:p>
        </p:txBody>
      </p:sp>
    </p:spTree>
    <p:extLst>
      <p:ext uri="{BB962C8B-B14F-4D97-AF65-F5344CB8AC3E}">
        <p14:creationId xmlns:p14="http://schemas.microsoft.com/office/powerpoint/2010/main" xmlns="" val="1615667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000108"/>
            <a:ext cx="8115328" cy="5126055"/>
          </a:xfrm>
        </p:spPr>
        <p:txBody>
          <a:bodyPr>
            <a:normAutofit fontScale="92500"/>
          </a:bodyPr>
          <a:lstStyle/>
          <a:p>
            <a:pPr marL="0" indent="0">
              <a:buNone/>
            </a:pPr>
            <a:r>
              <a:rPr lang="ro-RO" i="1" dirty="0">
                <a:sym typeface="Wingdings" pitchFamily="2" charset="2"/>
              </a:rPr>
              <a:t>Echipa de implementare vă stă la dispoziţie cu orice informaţii legate de proiect.</a:t>
            </a:r>
          </a:p>
          <a:p>
            <a:pPr marL="0" indent="0">
              <a:buNone/>
            </a:pPr>
            <a:endParaRPr lang="ro-RO" i="1" dirty="0">
              <a:sym typeface="Wingdings" pitchFamily="2" charset="2"/>
            </a:endParaRPr>
          </a:p>
          <a:p>
            <a:pPr marL="0" indent="0">
              <a:buNone/>
            </a:pPr>
            <a:r>
              <a:rPr lang="ro-RO" i="1" dirty="0">
                <a:sym typeface="Wingdings" pitchFamily="2" charset="2"/>
              </a:rPr>
              <a:t>Conducerea primăriei, domnul primar şi viceprimar au dorit accesarea fondurilor europene pentru acest proiect, pentru  a degreva bugetul local de cheltuieli cu astfel de servicii care vor deveni obligatorii, conform informaţiilor citate. </a:t>
            </a:r>
          </a:p>
          <a:p>
            <a:pPr marL="0" indent="0">
              <a:buNone/>
            </a:pPr>
            <a:r>
              <a:rPr lang="ro-RO" i="1" dirty="0">
                <a:sym typeface="Wingdings" pitchFamily="2" charset="2"/>
              </a:rPr>
              <a:t>Lista de investiţii aferentă proiectului şi cofinanţarea au fost aprobate în Consiliu </a:t>
            </a:r>
            <a:r>
              <a:rPr lang="ro-RO" i="1" dirty="0" smtClean="0">
                <a:sym typeface="Wingdings" pitchFamily="2" charset="2"/>
              </a:rPr>
              <a:t>Local.</a:t>
            </a:r>
            <a:endParaRPr lang="ro-RO" i="1" dirty="0"/>
          </a:p>
          <a:p>
            <a:pPr marL="0" indent="0">
              <a:buNone/>
            </a:pPr>
            <a:endParaRPr lang="ro-RO" i="1" dirty="0"/>
          </a:p>
          <a:p>
            <a:endParaRPr lang="ro-RO" dirty="0"/>
          </a:p>
          <a:p>
            <a:endParaRPr lang="ro-RO" dirty="0"/>
          </a:p>
        </p:txBody>
      </p:sp>
    </p:spTree>
    <p:extLst>
      <p:ext uri="{BB962C8B-B14F-4D97-AF65-F5344CB8AC3E}">
        <p14:creationId xmlns:p14="http://schemas.microsoft.com/office/powerpoint/2010/main" xmlns="" val="1196894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6" descr="Sigla_guvernului_României_versiunea_2016_cu_coroană 2"/>
          <p:cNvPicPr>
            <a:picLocks noChangeAspect="1" noChangeArrowheads="1"/>
          </p:cNvPicPr>
          <p:nvPr/>
        </p:nvPicPr>
        <p:blipFill>
          <a:blip r:embed="rId3" cstate="print"/>
          <a:srcRect/>
          <a:stretch>
            <a:fillRect/>
          </a:stretch>
        </p:blipFill>
        <p:spPr bwMode="auto">
          <a:xfrm>
            <a:off x="2714612" y="428604"/>
            <a:ext cx="855052" cy="857256"/>
          </a:xfrm>
          <a:prstGeom prst="rect">
            <a:avLst/>
          </a:prstGeom>
          <a:noFill/>
        </p:spPr>
      </p:pic>
      <p:pic>
        <p:nvPicPr>
          <p:cNvPr id="7172" name="Picture 7" descr="poca"/>
          <p:cNvPicPr>
            <a:picLocks noChangeAspect="1" noChangeArrowheads="1"/>
          </p:cNvPicPr>
          <p:nvPr/>
        </p:nvPicPr>
        <p:blipFill>
          <a:blip r:embed="rId4" cstate="print"/>
          <a:srcRect/>
          <a:stretch>
            <a:fillRect/>
          </a:stretch>
        </p:blipFill>
        <p:spPr bwMode="auto">
          <a:xfrm>
            <a:off x="4286248" y="428604"/>
            <a:ext cx="2225583" cy="928694"/>
          </a:xfrm>
          <a:prstGeom prst="rect">
            <a:avLst/>
          </a:prstGeom>
          <a:noFill/>
        </p:spPr>
      </p:pic>
      <p:pic>
        <p:nvPicPr>
          <p:cNvPr id="7170" name="Picture 8" descr="logo UE"/>
          <p:cNvPicPr>
            <a:picLocks noChangeAspect="1" noChangeArrowheads="1"/>
          </p:cNvPicPr>
          <p:nvPr/>
        </p:nvPicPr>
        <p:blipFill>
          <a:blip r:embed="rId5" cstate="print"/>
          <a:srcRect/>
          <a:stretch>
            <a:fillRect/>
          </a:stretch>
        </p:blipFill>
        <p:spPr bwMode="auto">
          <a:xfrm>
            <a:off x="642910" y="428603"/>
            <a:ext cx="1143008" cy="916027"/>
          </a:xfrm>
          <a:prstGeom prst="rect">
            <a:avLst/>
          </a:prstGeom>
          <a:noFill/>
        </p:spPr>
      </p:pic>
      <p:pic>
        <p:nvPicPr>
          <p:cNvPr id="7171" name="Picture 9" descr="logo IS-2014-2020"/>
          <p:cNvPicPr>
            <a:picLocks noChangeAspect="1" noChangeArrowheads="1"/>
          </p:cNvPicPr>
          <p:nvPr/>
        </p:nvPicPr>
        <p:blipFill>
          <a:blip r:embed="rId6" cstate="print"/>
          <a:srcRect/>
          <a:stretch>
            <a:fillRect/>
          </a:stretch>
        </p:blipFill>
        <p:spPr bwMode="auto">
          <a:xfrm>
            <a:off x="7072330" y="357166"/>
            <a:ext cx="1332647" cy="1214446"/>
          </a:xfrm>
          <a:prstGeom prst="rect">
            <a:avLst/>
          </a:prstGeom>
          <a:noFill/>
        </p:spPr>
      </p:pic>
      <p:sp>
        <p:nvSpPr>
          <p:cNvPr id="71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92588" algn="l"/>
              </a:tabLst>
            </a:pPr>
            <a:r>
              <a:rPr kumimoji="0" lang="ro-RO"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o-RO"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itle 8"/>
          <p:cNvSpPr>
            <a:spLocks noGrp="1"/>
          </p:cNvSpPr>
          <p:nvPr>
            <p:ph type="ctrTitle"/>
          </p:nvPr>
        </p:nvSpPr>
        <p:spPr>
          <a:xfrm>
            <a:off x="642910" y="1571612"/>
            <a:ext cx="8001056" cy="2571768"/>
          </a:xfrm>
        </p:spPr>
        <p:txBody>
          <a:bodyPr>
            <a:normAutofit fontScale="90000"/>
          </a:bodyPr>
          <a:lstStyle/>
          <a:p>
            <a:r>
              <a:rPr lang="ro-RO" dirty="0" smtClean="0"/>
              <a:t/>
            </a:r>
            <a:br>
              <a:rPr lang="ro-RO" dirty="0" smtClean="0"/>
            </a:br>
            <a:r>
              <a:rPr lang="ro-RO" sz="3100" dirty="0" smtClean="0"/>
              <a:t>Să avem o implementare reuşită şi relaţii bune de colegialitate, cuantificate în calitate!</a:t>
            </a:r>
            <a:br>
              <a:rPr lang="ro-RO" sz="3100" dirty="0" smtClean="0"/>
            </a:br>
            <a:r>
              <a:rPr lang="ro-RO" sz="3100" dirty="0" smtClean="0"/>
              <a:t> </a:t>
            </a:r>
            <a:br>
              <a:rPr lang="ro-RO" sz="3100" dirty="0" smtClean="0"/>
            </a:br>
            <a:r>
              <a:rPr lang="ro-RO" sz="3100" dirty="0" smtClean="0"/>
              <a:t>Vă mulţumim</a:t>
            </a:r>
            <a:r>
              <a:rPr lang="ro-RO" dirty="0" smtClean="0"/>
              <a:t>!</a:t>
            </a:r>
            <a:endParaRPr lang="en-US" dirty="0"/>
          </a:p>
        </p:txBody>
      </p:sp>
      <p:sp>
        <p:nvSpPr>
          <p:cNvPr id="10" name="Subtitle 9"/>
          <p:cNvSpPr>
            <a:spLocks noGrp="1"/>
          </p:cNvSpPr>
          <p:nvPr>
            <p:ph type="subTitle" idx="1"/>
          </p:nvPr>
        </p:nvSpPr>
        <p:spPr>
          <a:xfrm>
            <a:off x="1371600" y="4357694"/>
            <a:ext cx="6224736" cy="1735602"/>
          </a:xfrm>
        </p:spPr>
        <p:txBody>
          <a:bodyPr>
            <a:normAutofit/>
          </a:bodyPr>
          <a:lstStyle/>
          <a:p>
            <a:r>
              <a:rPr lang="ro-RO" sz="2000" b="1" dirty="0" smtClean="0">
                <a:solidFill>
                  <a:schemeClr val="tx1"/>
                </a:solidFill>
              </a:rPr>
              <a:t>MUNICIPIUL VULCAN </a:t>
            </a:r>
            <a:r>
              <a:rPr lang="en-US" sz="2000" b="1" dirty="0" smtClean="0">
                <a:solidFill>
                  <a:schemeClr val="tx1"/>
                </a:solidFill>
              </a:rPr>
              <a:t>– 04 MAI 2018</a:t>
            </a:r>
          </a:p>
        </p:txBody>
      </p:sp>
      <p:pic>
        <p:nvPicPr>
          <p:cNvPr id="11" name="Picture 10" descr="Stema municipiul Vulcan micsorata"/>
          <p:cNvPicPr/>
          <p:nvPr/>
        </p:nvPicPr>
        <p:blipFill>
          <a:blip r:embed="rId7" cstate="print"/>
          <a:srcRect/>
          <a:stretch>
            <a:fillRect/>
          </a:stretch>
        </p:blipFill>
        <p:spPr bwMode="auto">
          <a:xfrm>
            <a:off x="4211131" y="4797152"/>
            <a:ext cx="642942" cy="936104"/>
          </a:xfrm>
          <a:prstGeom prst="rect">
            <a:avLst/>
          </a:prstGeom>
          <a:noFill/>
          <a:ln w="9525">
            <a:noFill/>
            <a:miter lim="800000"/>
            <a:headEnd/>
            <a:tailEnd/>
          </a:ln>
        </p:spPr>
      </p:pic>
    </p:spTree>
    <p:extLst>
      <p:ext uri="{BB962C8B-B14F-4D97-AF65-F5344CB8AC3E}">
        <p14:creationId xmlns:p14="http://schemas.microsoft.com/office/powerpoint/2010/main" xmlns="" val="2926968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994122"/>
          </a:xfrm>
        </p:spPr>
        <p:txBody>
          <a:bodyPr/>
          <a:lstStyle/>
          <a:p>
            <a:r>
              <a:rPr lang="en-US" b="1" dirty="0" smtClean="0">
                <a:solidFill>
                  <a:srgbClr val="00B050"/>
                </a:solidFill>
              </a:rPr>
              <a:t>BUGET PROIECT</a:t>
            </a:r>
            <a:endParaRPr lang="en-US"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pPr algn="ctr"/>
            <a:r>
              <a:rPr lang="ro-RO" b="1" dirty="0"/>
              <a:t>Valoarea totală a acestui proiect este de 421.870,99 lei</a:t>
            </a:r>
            <a:r>
              <a:rPr lang="ro-RO" dirty="0"/>
              <a:t>, din care valoarea totală eligibilă a proiectului </a:t>
            </a:r>
            <a:r>
              <a:rPr lang="ro-RO" dirty="0" smtClean="0"/>
              <a:t>este</a:t>
            </a:r>
            <a:r>
              <a:rPr lang="en-US" dirty="0" smtClean="0"/>
              <a:t> </a:t>
            </a:r>
            <a:r>
              <a:rPr lang="ro-RO" dirty="0" smtClean="0"/>
              <a:t>de </a:t>
            </a:r>
            <a:r>
              <a:rPr lang="ro-RO" dirty="0"/>
              <a:t>421.870,99 </a:t>
            </a:r>
            <a:r>
              <a:rPr lang="ro-RO" dirty="0" smtClean="0"/>
              <a:t>lei, valoarea neeligibilă este 0 lei, </a:t>
            </a:r>
            <a:r>
              <a:rPr lang="ro-RO" b="1" dirty="0"/>
              <a:t>asistență financiară nerambursabilă este în valoare de 413.433,57lei</a:t>
            </a:r>
            <a:r>
              <a:rPr lang="ro-RO" dirty="0"/>
              <a:t>, </a:t>
            </a:r>
            <a:r>
              <a:rPr lang="ro-RO" dirty="0" smtClean="0"/>
              <a:t>valoarea</a:t>
            </a:r>
            <a:r>
              <a:rPr lang="en-US" dirty="0" smtClean="0"/>
              <a:t> </a:t>
            </a:r>
            <a:r>
              <a:rPr lang="ro-RO" dirty="0" smtClean="0"/>
              <a:t>finanțată </a:t>
            </a:r>
            <a:r>
              <a:rPr lang="ro-RO" dirty="0"/>
              <a:t>din FSE (Fondul Social European) 358.590,34lei, valoarea finanțată de la bugetul de stat este de 54.843,23 lei, iar </a:t>
            </a:r>
            <a:r>
              <a:rPr lang="ro-RO" b="1" dirty="0"/>
              <a:t>contribuția solicitantului este 8.437,42 </a:t>
            </a:r>
            <a:r>
              <a:rPr lang="ro-RO" dirty="0"/>
              <a:t>lei. Proiectul este cofinanţat din Fondul Social European prin Programul Operaţional Capacitate Administrativă </a:t>
            </a:r>
            <a:r>
              <a:rPr lang="ro-RO" dirty="0" smtClean="0"/>
              <a:t>(POCA)2014-2020</a:t>
            </a:r>
            <a:r>
              <a:rPr lang="ro-RO" dirty="0"/>
              <a: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282154"/>
          </a:xfrm>
        </p:spPr>
        <p:txBody>
          <a:bodyPr>
            <a:normAutofit fontScale="90000"/>
          </a:bodyPr>
          <a:lstStyle/>
          <a:p>
            <a:r>
              <a:rPr lang="en-US" sz="1800" b="1" dirty="0" smtClean="0"/>
              <a:t/>
            </a:r>
            <a:br>
              <a:rPr lang="en-US" sz="1800" b="1" dirty="0" smtClean="0"/>
            </a:br>
            <a:r>
              <a:rPr lang="ro-RO" sz="1800" b="1" dirty="0" smtClean="0">
                <a:solidFill>
                  <a:srgbClr val="00B050"/>
                </a:solidFill>
              </a:rPr>
              <a:t>Obiectivul </a:t>
            </a:r>
            <a:r>
              <a:rPr lang="ro-RO" sz="1800" b="1" dirty="0">
                <a:solidFill>
                  <a:srgbClr val="00B050"/>
                </a:solidFill>
              </a:rPr>
              <a:t>general </a:t>
            </a:r>
            <a:r>
              <a:rPr lang="ro-RO" sz="1800" b="1" dirty="0"/>
              <a:t>al proiectului îl reprezintă</a:t>
            </a:r>
            <a:r>
              <a:rPr lang="ro-RO" sz="1800" dirty="0"/>
              <a:t> Consolidarea capacității administrative a Unității administrativ teritoriale (UAT) Municipiul Vulcan, județul Hunedoara pentru susținerea unui management performant prin introducerea  și utilizarea sistemelor ISO și a instrumentului CAF aplicabile administrației locale, în concordanță cu ”Planul de acțiuni pentru implementarea etapizată a managementului calității în autorități și instituții publice 2016-2020”</a:t>
            </a:r>
            <a:br>
              <a:rPr lang="ro-RO" sz="1800" dirty="0"/>
            </a:b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sz="1900" b="1" dirty="0" smtClean="0"/>
          </a:p>
          <a:p>
            <a:pPr marL="0" indent="0" algn="ctr">
              <a:buNone/>
            </a:pPr>
            <a:r>
              <a:rPr lang="ro-RO" sz="1900" b="1" dirty="0" smtClean="0">
                <a:solidFill>
                  <a:srgbClr val="00B050"/>
                </a:solidFill>
              </a:rPr>
              <a:t>Obiective </a:t>
            </a:r>
            <a:r>
              <a:rPr lang="ro-RO" sz="1900" b="1" dirty="0">
                <a:solidFill>
                  <a:srgbClr val="00B050"/>
                </a:solidFill>
              </a:rPr>
              <a:t>specifice</a:t>
            </a:r>
            <a:r>
              <a:rPr lang="ro-RO" sz="1900" dirty="0"/>
              <a:t>:</a:t>
            </a:r>
          </a:p>
          <a:p>
            <a:pPr algn="ctr"/>
            <a:r>
              <a:rPr lang="ro-RO" sz="1900" dirty="0"/>
              <a:t>OS1. Implementarea și utilizarea </a:t>
            </a:r>
            <a:r>
              <a:rPr lang="ro-RO" sz="1900" b="1" dirty="0"/>
              <a:t>instrumentului de auto-evaluare de tip CAF </a:t>
            </a:r>
            <a:r>
              <a:rPr lang="ro-RO" sz="1900" dirty="0"/>
              <a:t>(Cadrul comun de autoevaluare a modului de funcționare a instituțiilor publice) la nivelul UAT Municipiul Vulcan pentru creșterea performanței în administrația publică locală și îmbunătățirea serviciilor publice pentru comunitate;</a:t>
            </a:r>
          </a:p>
          <a:p>
            <a:pPr algn="ctr"/>
            <a:r>
              <a:rPr lang="ro-RO" sz="1900" dirty="0"/>
              <a:t>OS2. Implementarea și certificarea sistemului de </a:t>
            </a:r>
            <a:r>
              <a:rPr lang="ro-RO" sz="1900" b="1" dirty="0"/>
              <a:t>management al calității ISO 9001 </a:t>
            </a:r>
            <a:r>
              <a:rPr lang="ro-RO" sz="1900" dirty="0"/>
              <a:t>în UAT Municipiul Vulcan pentru o administrație publică eficientă, transparentă și adaptată nevoilor comunității locale;</a:t>
            </a:r>
          </a:p>
          <a:p>
            <a:pPr algn="ctr"/>
            <a:r>
              <a:rPr lang="ro-RO" sz="1900" dirty="0"/>
              <a:t>OS3. </a:t>
            </a:r>
            <a:r>
              <a:rPr lang="ro-RO" sz="1900" b="1" dirty="0"/>
              <a:t>Dezvoltarea cunoștințelor și abilităților unui număr de 120 de persoane </a:t>
            </a:r>
            <a:r>
              <a:rPr lang="ro-RO" sz="1900" dirty="0"/>
              <a:t>de la nivelul UAT Municipiul Vulcan în vederea utilizării unui management al calității și performanței la nivelul autorității publice locale.</a:t>
            </a:r>
          </a:p>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76672"/>
            <a:ext cx="7067128" cy="652934"/>
          </a:xfrm>
        </p:spPr>
        <p:txBody>
          <a:bodyPr>
            <a:normAutofit fontScale="90000"/>
          </a:bodyPr>
          <a:lstStyle/>
          <a:p>
            <a:r>
              <a:rPr lang="ro-RO" dirty="0" smtClean="0">
                <a:solidFill>
                  <a:srgbClr val="00B050"/>
                </a:solidFill>
              </a:rPr>
              <a:t>Rezultate</a:t>
            </a:r>
            <a:endParaRPr lang="ro-RO" dirty="0">
              <a:solidFill>
                <a:srgbClr val="00B050"/>
              </a:solidFill>
            </a:endParaRPr>
          </a:p>
        </p:txBody>
      </p:sp>
      <p:sp>
        <p:nvSpPr>
          <p:cNvPr id="3" name="Content Placeholder 2"/>
          <p:cNvSpPr>
            <a:spLocks noGrp="1"/>
          </p:cNvSpPr>
          <p:nvPr>
            <p:ph idx="1"/>
          </p:nvPr>
        </p:nvSpPr>
        <p:spPr>
          <a:xfrm>
            <a:off x="467544" y="1340768"/>
            <a:ext cx="8219256" cy="4785395"/>
          </a:xfrm>
        </p:spPr>
        <p:txBody>
          <a:bodyPr>
            <a:normAutofit fontScale="62500" lnSpcReduction="20000"/>
          </a:bodyPr>
          <a:lstStyle/>
          <a:p>
            <a:pPr lvl="0"/>
            <a:r>
              <a:rPr lang="ro-RO" b="1" dirty="0"/>
              <a:t>Rezultat program 2: </a:t>
            </a:r>
            <a:r>
              <a:rPr lang="ro-RO" dirty="0"/>
              <a:t>Sisteme de management al performanței și calității corelate cu Planul de acțiune în etape implementat în administrația publică locală atins prin </a:t>
            </a:r>
            <a:r>
              <a:rPr lang="ro-RO" b="1" dirty="0"/>
              <a:t>Rezultatul de proiect 1: </a:t>
            </a:r>
            <a:r>
              <a:rPr lang="ro-RO" b="1" u="sng" dirty="0"/>
              <a:t>CAF implementat la nivelul instituției UAT Municipiul Vulcan</a:t>
            </a:r>
            <a:r>
              <a:rPr lang="ro-RO" b="1" u="sng" dirty="0" smtClean="0"/>
              <a:t>;</a:t>
            </a:r>
            <a:endParaRPr lang="en-US" b="1" u="sng" dirty="0" smtClean="0"/>
          </a:p>
          <a:p>
            <a:pPr marL="0" lvl="0" indent="0">
              <a:buNone/>
            </a:pPr>
            <a:r>
              <a:rPr lang="en-US" i="1" dirty="0" smtClean="0"/>
              <a:t>CAF - </a:t>
            </a:r>
            <a:r>
              <a:rPr lang="ro-RO" i="1" dirty="0" smtClean="0"/>
              <a:t>Cadrul </a:t>
            </a:r>
            <a:r>
              <a:rPr lang="ro-RO" i="1" dirty="0"/>
              <a:t>comun de autoevaluare a modului de funcționare a instituțiilor </a:t>
            </a:r>
            <a:r>
              <a:rPr lang="ro-RO" i="1" dirty="0" smtClean="0"/>
              <a:t>publice</a:t>
            </a:r>
            <a:r>
              <a:rPr lang="en-US" i="1" dirty="0" smtClean="0"/>
              <a:t> </a:t>
            </a:r>
            <a:endParaRPr lang="en-US" b="1" i="1" dirty="0" smtClean="0"/>
          </a:p>
          <a:p>
            <a:pPr lvl="0"/>
            <a:r>
              <a:rPr lang="ro-RO" b="1" dirty="0" smtClean="0"/>
              <a:t>Rezultat </a:t>
            </a:r>
            <a:r>
              <a:rPr lang="ro-RO" b="1" dirty="0"/>
              <a:t>program 2: </a:t>
            </a:r>
            <a:r>
              <a:rPr lang="ro-RO" dirty="0"/>
              <a:t>Sisteme de management ale performanței și calității corelate cu Planul de acțiune în etape implementat în administrația publică locală atins prin </a:t>
            </a:r>
            <a:r>
              <a:rPr lang="ro-RO" b="1" dirty="0"/>
              <a:t>Rezultatul de proiect </a:t>
            </a:r>
            <a:r>
              <a:rPr lang="ro-RO" b="1" dirty="0" smtClean="0"/>
              <a:t>2</a:t>
            </a:r>
            <a:r>
              <a:rPr lang="en-US" b="1" dirty="0" smtClean="0"/>
              <a:t>:</a:t>
            </a:r>
            <a:r>
              <a:rPr lang="ro-RO" b="1" dirty="0" smtClean="0"/>
              <a:t> </a:t>
            </a:r>
            <a:r>
              <a:rPr lang="ro-RO" b="1" u="sng" dirty="0"/>
              <a:t>ISO 9001 implementat la nivelul instituției UAT Municipiul Vulcan;</a:t>
            </a:r>
            <a:endParaRPr lang="ro-RO" dirty="0"/>
          </a:p>
          <a:p>
            <a:pPr lvl="0"/>
            <a:r>
              <a:rPr lang="ro-RO" b="1" dirty="0"/>
              <a:t>Rezultat program 5: </a:t>
            </a:r>
            <a:r>
              <a:rPr lang="ro-RO" dirty="0"/>
              <a:t>Cunoștințe și abilități ale personalului din autoritățile și instituțiile publice locale îmbunătățite, în vederea sprijinirii măsurilor/acțiunilor vizate de acest obiectiv specific atins prin </a:t>
            </a:r>
            <a:r>
              <a:rPr lang="ro-RO" b="1" dirty="0"/>
              <a:t>Rezultatul de proiect </a:t>
            </a:r>
            <a:r>
              <a:rPr lang="ro-RO" b="1" dirty="0" smtClean="0"/>
              <a:t>3</a:t>
            </a:r>
            <a:r>
              <a:rPr lang="en-US" b="1" dirty="0" smtClean="0"/>
              <a:t>:</a:t>
            </a:r>
            <a:r>
              <a:rPr lang="ro-RO" b="1" dirty="0" smtClean="0"/>
              <a:t> </a:t>
            </a:r>
            <a:r>
              <a:rPr lang="ro-RO" b="1" u="sng" dirty="0"/>
              <a:t>120 persoane instruite și certificate la nivelul instituției UAT Municipiul Vulcan</a:t>
            </a:r>
            <a:r>
              <a:rPr lang="ro-RO" b="1" u="sng" dirty="0" smtClean="0"/>
              <a:t>.</a:t>
            </a:r>
            <a:endParaRPr lang="en-US" b="1" u="sng" dirty="0" smtClean="0"/>
          </a:p>
          <a:p>
            <a:pPr lvl="0"/>
            <a:r>
              <a:rPr lang="en-US" i="1" dirty="0" smtClean="0"/>
              <a:t>120 de </a:t>
            </a:r>
            <a:r>
              <a:rPr lang="en-US" i="1" dirty="0" err="1" smtClean="0"/>
              <a:t>persoane</a:t>
            </a:r>
            <a:r>
              <a:rPr lang="ro-RO" i="1" dirty="0" smtClean="0"/>
              <a:t> instruite şi certificate </a:t>
            </a:r>
            <a:r>
              <a:rPr lang="en-US" i="1" dirty="0" smtClean="0"/>
              <a:t>- </a:t>
            </a:r>
            <a:r>
              <a:rPr lang="en-US" i="1" dirty="0" err="1" smtClean="0"/>
              <a:t>angaja</a:t>
            </a:r>
            <a:r>
              <a:rPr lang="ro-RO" i="1" dirty="0" smtClean="0"/>
              <a:t>ţi ai primăriei şi consilieri locali</a:t>
            </a:r>
            <a:endParaRPr lang="ro-RO" i="1" dirty="0"/>
          </a:p>
          <a:p>
            <a:endParaRPr lang="ro-RO" dirty="0"/>
          </a:p>
        </p:txBody>
      </p:sp>
    </p:spTree>
    <p:extLst>
      <p:ext uri="{BB962C8B-B14F-4D97-AF65-F5344CB8AC3E}">
        <p14:creationId xmlns:p14="http://schemas.microsoft.com/office/powerpoint/2010/main" xmlns="" val="2857331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rgbClr val="00B050"/>
                </a:solidFill>
              </a:rPr>
              <a:t>ECHIPA</a:t>
            </a:r>
            <a:endParaRPr lang="ro-RO" dirty="0">
              <a:solidFill>
                <a:srgbClr val="00B050"/>
              </a:solidFill>
            </a:endParaRPr>
          </a:p>
        </p:txBody>
      </p:sp>
      <p:sp>
        <p:nvSpPr>
          <p:cNvPr id="3" name="Content Placeholder 2"/>
          <p:cNvSpPr>
            <a:spLocks noGrp="1"/>
          </p:cNvSpPr>
          <p:nvPr>
            <p:ph idx="1"/>
          </p:nvPr>
        </p:nvSpPr>
        <p:spPr/>
        <p:txBody>
          <a:bodyPr/>
          <a:lstStyle/>
          <a:p>
            <a:pPr algn="ctr"/>
            <a:endParaRPr lang="ro-RO" b="1" dirty="0" smtClean="0"/>
          </a:p>
          <a:p>
            <a:pPr algn="ctr"/>
            <a:r>
              <a:rPr lang="ro-RO" b="1" dirty="0" smtClean="0"/>
              <a:t>Echipa</a:t>
            </a:r>
            <a:r>
              <a:rPr lang="ro-RO" dirty="0" smtClean="0"/>
              <a:t> </a:t>
            </a:r>
            <a:r>
              <a:rPr lang="ro-RO" dirty="0"/>
              <a:t>de implementare din partea beneficiarului este formată din: Munteanu Monica, </a:t>
            </a:r>
            <a:r>
              <a:rPr lang="ro-RO" dirty="0" err="1"/>
              <a:t>Capriş</a:t>
            </a:r>
            <a:r>
              <a:rPr lang="ro-RO" dirty="0"/>
              <a:t> Adrian Cosmin, Peter Rodica Mariana, Leonte Luminiţa, Moise Cristina şi Drăgoi </a:t>
            </a:r>
            <a:r>
              <a:rPr lang="ro-RO" dirty="0" smtClean="0"/>
              <a:t>Ovidiu</a:t>
            </a:r>
            <a:endParaRPr lang="ro-RO" dirty="0"/>
          </a:p>
        </p:txBody>
      </p:sp>
    </p:spTree>
    <p:extLst>
      <p:ext uri="{BB962C8B-B14F-4D97-AF65-F5344CB8AC3E}">
        <p14:creationId xmlns:p14="http://schemas.microsoft.com/office/powerpoint/2010/main" xmlns="" val="2180578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dirty="0" smtClean="0"/>
              <a:t>A. </a:t>
            </a:r>
            <a:r>
              <a:rPr lang="ro-RO" sz="3200" dirty="0" smtClean="0"/>
              <a:t>INSTITUTUŢII </a:t>
            </a:r>
            <a:r>
              <a:rPr lang="ro-RO" sz="3200" dirty="0" smtClean="0"/>
              <a:t>PUBLICE CARE AU IMPLEMENTAT ISO 9001</a:t>
            </a:r>
            <a:endParaRPr lang="ro-RO" sz="3200" dirty="0"/>
          </a:p>
        </p:txBody>
      </p:sp>
      <p:sp>
        <p:nvSpPr>
          <p:cNvPr id="3" name="Content Placeholder 2"/>
          <p:cNvSpPr>
            <a:spLocks noGrp="1"/>
          </p:cNvSpPr>
          <p:nvPr>
            <p:ph idx="1"/>
          </p:nvPr>
        </p:nvSpPr>
        <p:spPr>
          <a:xfrm>
            <a:off x="467544" y="1268760"/>
            <a:ext cx="8219256" cy="4857403"/>
          </a:xfrm>
        </p:spPr>
        <p:txBody>
          <a:bodyPr>
            <a:normAutofit fontScale="55000" lnSpcReduction="20000"/>
          </a:bodyPr>
          <a:lstStyle/>
          <a:p>
            <a:pPr marL="0" indent="0" algn="ctr">
              <a:buNone/>
            </a:pPr>
            <a:r>
              <a:rPr lang="ro-RO" i="1" dirty="0" smtClean="0">
                <a:solidFill>
                  <a:srgbClr val="00B050"/>
                </a:solidFill>
              </a:rPr>
              <a:t>NU E O SURPRIZĂ….că aproape toate instituţiile publice care îşi respectă angajaţii şi cetăţenii au implementat ISO 9001 sau au în curs de implementare.</a:t>
            </a:r>
          </a:p>
          <a:p>
            <a:pPr marL="0" indent="0">
              <a:buNone/>
            </a:pPr>
            <a:r>
              <a:rPr lang="ro-RO" dirty="0" smtClean="0">
                <a:solidFill>
                  <a:srgbClr val="00B050"/>
                </a:solidFill>
              </a:rPr>
              <a:t>Printr-o simplă căutare pe Internet și doar în primele pagini găsite, enumerăm (multe instituţii certificate din anul 2007):</a:t>
            </a:r>
            <a:endParaRPr lang="ro-RO" dirty="0">
              <a:solidFill>
                <a:srgbClr val="00B050"/>
              </a:solidFill>
            </a:endParaRPr>
          </a:p>
          <a:p>
            <a:pPr marL="0" indent="0" algn="ctr">
              <a:buNone/>
            </a:pPr>
            <a:endParaRPr lang="en-US" dirty="0" smtClean="0"/>
          </a:p>
          <a:p>
            <a:pPr marL="0" indent="0" algn="ctr">
              <a:buNone/>
            </a:pPr>
            <a:r>
              <a:rPr lang="ro-RO" dirty="0" smtClean="0"/>
              <a:t>Primăria municipiului Satu Mare, </a:t>
            </a:r>
            <a:r>
              <a:rPr lang="ro-RO" dirty="0"/>
              <a:t>Consiliului Judeţean Tulcea, </a:t>
            </a:r>
            <a:r>
              <a:rPr lang="ro-RO" dirty="0" err="1"/>
              <a:t>Primaria</a:t>
            </a:r>
            <a:r>
              <a:rPr lang="ro-RO" dirty="0"/>
              <a:t> Sectorului 2, </a:t>
            </a:r>
            <a:r>
              <a:rPr lang="ro-RO" dirty="0" smtClean="0"/>
              <a:t>Primăria municipiului </a:t>
            </a:r>
            <a:r>
              <a:rPr lang="ro-RO" dirty="0" err="1" smtClean="0"/>
              <a:t>CălărașI</a:t>
            </a:r>
            <a:r>
              <a:rPr lang="ro-RO" dirty="0"/>
              <a:t>, Primăria Comunei </a:t>
            </a:r>
            <a:r>
              <a:rPr lang="ro-RO" dirty="0" err="1"/>
              <a:t>Lumina-</a:t>
            </a:r>
            <a:r>
              <a:rPr lang="ro-RO" dirty="0"/>
              <a:t> </a:t>
            </a:r>
            <a:r>
              <a:rPr lang="ro-RO" dirty="0" err="1"/>
              <a:t>Jud</a:t>
            </a:r>
            <a:r>
              <a:rPr lang="ro-RO" dirty="0"/>
              <a:t> Constanța, </a:t>
            </a:r>
            <a:r>
              <a:rPr lang="ro-RO" dirty="0" smtClean="0"/>
              <a:t>CJ Sălaj</a:t>
            </a:r>
            <a:r>
              <a:rPr lang="ro-RO" dirty="0"/>
              <a:t>, </a:t>
            </a:r>
            <a:r>
              <a:rPr lang="ro-RO" dirty="0" smtClean="0"/>
              <a:t>Primăria orașului Țăndărei</a:t>
            </a:r>
            <a:r>
              <a:rPr lang="ro-RO" dirty="0"/>
              <a:t>, </a:t>
            </a:r>
            <a:r>
              <a:rPr lang="fr-FR" dirty="0"/>
              <a:t>14 </a:t>
            </a:r>
            <a:r>
              <a:rPr lang="fr-FR" dirty="0" err="1"/>
              <a:t>localităţi</a:t>
            </a:r>
            <a:r>
              <a:rPr lang="fr-FR" dirty="0"/>
              <a:t> </a:t>
            </a:r>
            <a:r>
              <a:rPr lang="fr-FR" dirty="0" err="1"/>
              <a:t>din</a:t>
            </a:r>
            <a:r>
              <a:rPr lang="fr-FR" dirty="0"/>
              <a:t> </a:t>
            </a:r>
            <a:r>
              <a:rPr lang="fr-FR" dirty="0" err="1"/>
              <a:t>jud</a:t>
            </a:r>
            <a:r>
              <a:rPr lang="fr-FR" dirty="0"/>
              <a:t>. Braşov (</a:t>
            </a:r>
            <a:r>
              <a:rPr lang="fr-FR" dirty="0" err="1"/>
              <a:t>Apaţa</a:t>
            </a:r>
            <a:r>
              <a:rPr lang="fr-FR" dirty="0"/>
              <a:t>, </a:t>
            </a:r>
            <a:r>
              <a:rPr lang="fr-FR" dirty="0" err="1"/>
              <a:t>Beclean</a:t>
            </a:r>
            <a:r>
              <a:rPr lang="fr-FR" dirty="0"/>
              <a:t>, </a:t>
            </a:r>
            <a:r>
              <a:rPr lang="fr-FR" dirty="0" err="1"/>
              <a:t>Buneşti</a:t>
            </a:r>
            <a:r>
              <a:rPr lang="fr-FR" dirty="0"/>
              <a:t>, </a:t>
            </a:r>
            <a:r>
              <a:rPr lang="fr-FR" dirty="0" err="1"/>
              <a:t>Feldioara</a:t>
            </a:r>
            <a:r>
              <a:rPr lang="fr-FR" dirty="0"/>
              <a:t>, </a:t>
            </a:r>
            <a:r>
              <a:rPr lang="fr-FR" dirty="0" err="1"/>
              <a:t>Fundata</a:t>
            </a:r>
            <a:r>
              <a:rPr lang="fr-FR" dirty="0"/>
              <a:t>, </a:t>
            </a:r>
            <a:r>
              <a:rPr lang="fr-FR" dirty="0" err="1"/>
              <a:t>Ghimbav</a:t>
            </a:r>
            <a:r>
              <a:rPr lang="fr-FR" dirty="0"/>
              <a:t>, </a:t>
            </a:r>
            <a:r>
              <a:rPr lang="fr-FR" dirty="0" err="1"/>
              <a:t>Măieruş</a:t>
            </a:r>
            <a:r>
              <a:rPr lang="fr-FR" dirty="0"/>
              <a:t>, </a:t>
            </a:r>
            <a:r>
              <a:rPr lang="fr-FR" dirty="0" err="1"/>
              <a:t>Moieciu</a:t>
            </a:r>
            <a:r>
              <a:rPr lang="fr-FR" dirty="0"/>
              <a:t>, </a:t>
            </a:r>
            <a:r>
              <a:rPr lang="fr-FR" dirty="0" err="1"/>
              <a:t>Racoş</a:t>
            </a:r>
            <a:r>
              <a:rPr lang="fr-FR" dirty="0"/>
              <a:t>, </a:t>
            </a:r>
            <a:r>
              <a:rPr lang="fr-FR" dirty="0" err="1"/>
              <a:t>Şercaia</a:t>
            </a:r>
            <a:r>
              <a:rPr lang="fr-FR" dirty="0"/>
              <a:t>, </a:t>
            </a:r>
            <a:r>
              <a:rPr lang="fr-FR" dirty="0" err="1"/>
              <a:t>Şinca</a:t>
            </a:r>
            <a:r>
              <a:rPr lang="fr-FR" dirty="0"/>
              <a:t> </a:t>
            </a:r>
            <a:r>
              <a:rPr lang="fr-FR" dirty="0" err="1"/>
              <a:t>Nouă</a:t>
            </a:r>
            <a:r>
              <a:rPr lang="fr-FR" dirty="0"/>
              <a:t>, </a:t>
            </a:r>
            <a:r>
              <a:rPr lang="fr-FR" dirty="0" err="1"/>
              <a:t>Şoarş</a:t>
            </a:r>
            <a:r>
              <a:rPr lang="fr-FR" dirty="0"/>
              <a:t>, </a:t>
            </a:r>
            <a:r>
              <a:rPr lang="fr-FR" dirty="0" err="1"/>
              <a:t>Teliu</a:t>
            </a:r>
            <a:r>
              <a:rPr lang="fr-FR" dirty="0"/>
              <a:t>, </a:t>
            </a:r>
            <a:r>
              <a:rPr lang="fr-FR" dirty="0" err="1"/>
              <a:t>Vama</a:t>
            </a:r>
            <a:r>
              <a:rPr lang="fr-FR" dirty="0"/>
              <a:t> </a:t>
            </a:r>
            <a:r>
              <a:rPr lang="fr-FR" dirty="0" err="1"/>
              <a:t>Buzăului</a:t>
            </a:r>
            <a:r>
              <a:rPr lang="fr-FR" dirty="0"/>
              <a:t>), </a:t>
            </a:r>
            <a:r>
              <a:rPr lang="ro-RO" dirty="0" smtClean="0"/>
              <a:t>Primăria </a:t>
            </a:r>
            <a:r>
              <a:rPr lang="ro-RO" dirty="0"/>
              <a:t>Municipiului Timişoara</a:t>
            </a:r>
            <a:r>
              <a:rPr lang="ro-RO" dirty="0" smtClean="0"/>
              <a:t>, Poliţia locală Timişoara, </a:t>
            </a:r>
            <a:r>
              <a:rPr lang="ro-RO" dirty="0"/>
              <a:t>Primăria Orașului Chitila, </a:t>
            </a:r>
            <a:r>
              <a:rPr lang="ro-RO" dirty="0" smtClean="0"/>
              <a:t>Primăria municipiului Roman, Primăria </a:t>
            </a:r>
            <a:r>
              <a:rPr lang="ro-RO" dirty="0"/>
              <a:t>municipiului Craiova, P</a:t>
            </a:r>
            <a:r>
              <a:rPr lang="ro-RO" dirty="0" smtClean="0"/>
              <a:t>rimăria municipiului </a:t>
            </a:r>
            <a:r>
              <a:rPr lang="ro-RO" dirty="0"/>
              <a:t>S</a:t>
            </a:r>
            <a:r>
              <a:rPr lang="ro-RO" dirty="0" smtClean="0"/>
              <a:t>ăcele, Instituţia prefectului - judeţul </a:t>
            </a:r>
            <a:r>
              <a:rPr lang="ro-RO" dirty="0"/>
              <a:t>V</a:t>
            </a:r>
            <a:r>
              <a:rPr lang="ro-RO" dirty="0" smtClean="0"/>
              <a:t>aslui, Direcţia generală a finanţelor publice </a:t>
            </a:r>
            <a:r>
              <a:rPr lang="ro-RO" dirty="0"/>
              <a:t>V</a:t>
            </a:r>
            <a:r>
              <a:rPr lang="ro-RO" dirty="0" smtClean="0"/>
              <a:t>aslui şi Inspectoratul teritorial de muncă </a:t>
            </a:r>
            <a:r>
              <a:rPr lang="ro-RO" dirty="0"/>
              <a:t>V</a:t>
            </a:r>
            <a:r>
              <a:rPr lang="ro-RO" dirty="0" smtClean="0"/>
              <a:t>aslui, primăria orașului Eforie </a:t>
            </a:r>
            <a:r>
              <a:rPr lang="ro-RO" dirty="0"/>
              <a:t>N</a:t>
            </a:r>
            <a:r>
              <a:rPr lang="ro-RO" dirty="0" smtClean="0"/>
              <a:t>ord, primăria municipiului Baia </a:t>
            </a:r>
            <a:r>
              <a:rPr lang="ro-RO" dirty="0"/>
              <a:t>M</a:t>
            </a:r>
            <a:r>
              <a:rPr lang="ro-RO" dirty="0" smtClean="0"/>
              <a:t>are, CJ Bacău, CJ Cluj, primăria </a:t>
            </a:r>
            <a:r>
              <a:rPr lang="ro-RO" dirty="0"/>
              <a:t>D</a:t>
            </a:r>
            <a:r>
              <a:rPr lang="ro-RO" dirty="0" smtClean="0"/>
              <a:t>eva, primăria Brad, primăria Petrila, primăria Orăştie, </a:t>
            </a:r>
            <a:r>
              <a:rPr lang="ro-RO" dirty="0" err="1" smtClean="0"/>
              <a:t>etc</a:t>
            </a:r>
            <a:r>
              <a:rPr lang="ro-RO" dirty="0" smtClean="0"/>
              <a:t>…</a:t>
            </a:r>
            <a:endParaRPr lang="en-US" dirty="0" smtClean="0"/>
          </a:p>
          <a:p>
            <a:pPr marL="0" indent="0" algn="ctr">
              <a:buNone/>
            </a:pPr>
            <a:endParaRPr lang="en-US" dirty="0" smtClean="0"/>
          </a:p>
          <a:p>
            <a:pPr marL="0" indent="0" algn="ctr">
              <a:buNone/>
            </a:pPr>
            <a:endParaRPr lang="en-US" dirty="0" smtClean="0"/>
          </a:p>
          <a:p>
            <a:pPr marL="0" indent="0" algn="ctr">
              <a:buNone/>
            </a:pPr>
            <a:r>
              <a:rPr lang="ro-RO" dirty="0" smtClean="0"/>
              <a:t>Alte </a:t>
            </a:r>
            <a:r>
              <a:rPr lang="ro-RO" dirty="0"/>
              <a:t>instituții publice care au implementat ISO 9001: universități, teatre, regii de utilități publice, INSEMEX, spitale –menționăm Spitalul municipal Vulcan </a:t>
            </a:r>
            <a:br>
              <a:rPr lang="ro-RO" dirty="0"/>
            </a:br>
            <a:endParaRPr lang="ro-RO" dirty="0" smtClean="0"/>
          </a:p>
          <a:p>
            <a:pPr marL="0" indent="0" algn="ctr">
              <a:buNone/>
            </a:pPr>
            <a:endParaRPr lang="ro-RO" dirty="0" smtClean="0"/>
          </a:p>
          <a:p>
            <a:endParaRPr lang="ro-RO" b="1" dirty="0" smtClean="0"/>
          </a:p>
          <a:p>
            <a:endParaRPr lang="ro-RO" b="1" dirty="0"/>
          </a:p>
          <a:p>
            <a:endParaRPr lang="ro-RO" b="1" dirty="0" smtClean="0"/>
          </a:p>
          <a:p>
            <a:endParaRPr lang="ro-RO" b="1" dirty="0"/>
          </a:p>
          <a:p>
            <a:endParaRPr lang="ro-RO" b="1" dirty="0" smtClean="0"/>
          </a:p>
          <a:p>
            <a:endParaRPr lang="ro-RO" b="1" dirty="0"/>
          </a:p>
          <a:p>
            <a:endParaRPr lang="ro-RO" b="1" dirty="0"/>
          </a:p>
        </p:txBody>
      </p:sp>
    </p:spTree>
    <p:extLst>
      <p:ext uri="{BB962C8B-B14F-4D97-AF65-F5344CB8AC3E}">
        <p14:creationId xmlns:p14="http://schemas.microsoft.com/office/powerpoint/2010/main" xmlns="" val="482875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80920" cy="1080120"/>
          </a:xfrm>
        </p:spPr>
        <p:txBody>
          <a:bodyPr>
            <a:normAutofit/>
          </a:bodyPr>
          <a:lstStyle/>
          <a:p>
            <a:r>
              <a:rPr lang="ro-RO" sz="2400" dirty="0" smtClean="0"/>
              <a:t>  </a:t>
            </a:r>
            <a:r>
              <a:rPr lang="ro-RO" sz="2400" dirty="0" smtClean="0">
                <a:solidFill>
                  <a:srgbClr val="00B050"/>
                </a:solidFill>
              </a:rPr>
              <a:t>Un comentariu frumos al unui cetăţean cu privire la sistemul calităţii în oraşul natal – Orăștie</a:t>
            </a:r>
            <a:endParaRPr lang="ro-RO" sz="2400" dirty="0">
              <a:solidFill>
                <a:srgbClr val="00B050"/>
              </a:solidFill>
            </a:endParaRPr>
          </a:p>
        </p:txBody>
      </p:sp>
      <p:sp>
        <p:nvSpPr>
          <p:cNvPr id="3" name="Content Placeholder 2"/>
          <p:cNvSpPr>
            <a:spLocks noGrp="1"/>
          </p:cNvSpPr>
          <p:nvPr>
            <p:ph idx="1"/>
          </p:nvPr>
        </p:nvSpPr>
        <p:spPr/>
        <p:txBody>
          <a:bodyPr/>
          <a:lstStyle/>
          <a:p>
            <a:pPr marL="0" indent="0">
              <a:buNone/>
            </a:pPr>
            <a:r>
              <a:rPr lang="ro-RO" sz="2400" i="1" dirty="0"/>
              <a:t>Trimis de </a:t>
            </a:r>
            <a:r>
              <a:rPr lang="ro-RO" sz="2400" b="1" i="1" dirty="0" err="1"/>
              <a:t>Baldea</a:t>
            </a:r>
            <a:r>
              <a:rPr lang="ro-RO" sz="2400" b="1" i="1" dirty="0"/>
              <a:t> Bogdan</a:t>
            </a:r>
            <a:r>
              <a:rPr lang="ro-RO" sz="2400" i="1" dirty="0"/>
              <a:t>, </a:t>
            </a:r>
            <a:r>
              <a:rPr lang="ro-RO" sz="2400" b="1" i="1" dirty="0"/>
              <a:t>2006-11-13</a:t>
            </a:r>
            <a:r>
              <a:rPr lang="ro-RO" sz="2400" i="1" dirty="0"/>
              <a:t> 10:26:44</a:t>
            </a:r>
            <a:br>
              <a:rPr lang="ro-RO" sz="2400" i="1" dirty="0"/>
            </a:br>
            <a:r>
              <a:rPr lang="ro-RO" sz="2400" i="1" dirty="0"/>
              <a:t>Email: </a:t>
            </a:r>
            <a:r>
              <a:rPr lang="ro-RO" sz="2400" i="1" dirty="0" err="1" smtClean="0">
                <a:hlinkClick r:id="rId2"/>
              </a:rPr>
              <a:t>bogdan</a:t>
            </a:r>
            <a:r>
              <a:rPr lang="ro-RO" sz="2400" i="1" dirty="0" smtClean="0">
                <a:hlinkClick r:id="rId2"/>
              </a:rPr>
              <a:t>_</a:t>
            </a:r>
            <a:r>
              <a:rPr lang="ro-RO" sz="2400" i="1" dirty="0" err="1" smtClean="0">
                <a:hlinkClick r:id="rId2"/>
              </a:rPr>
              <a:t>baldea</a:t>
            </a:r>
            <a:r>
              <a:rPr lang="ro-RO" sz="2400" i="1" dirty="0" smtClean="0">
                <a:hlinkClick r:id="rId2"/>
              </a:rPr>
              <a:t>@</a:t>
            </a:r>
            <a:r>
              <a:rPr lang="ro-RO" sz="2400" i="1" dirty="0" err="1" smtClean="0">
                <a:hlinkClick r:id="rId2"/>
              </a:rPr>
              <a:t>yahoo.com</a:t>
            </a:r>
            <a:endParaRPr lang="ro-RO" sz="2400" i="1" dirty="0" smtClean="0"/>
          </a:p>
          <a:p>
            <a:pPr marL="0" indent="0">
              <a:buNone/>
            </a:pPr>
            <a:r>
              <a:rPr lang="ro-RO" dirty="0"/>
              <a:t/>
            </a:r>
            <a:br>
              <a:rPr lang="ro-RO" dirty="0"/>
            </a:br>
            <a:r>
              <a:rPr lang="ro-RO" dirty="0" err="1"/>
              <a:t>Ma</a:t>
            </a:r>
            <a:r>
              <a:rPr lang="ro-RO" dirty="0"/>
              <a:t> bucur sa vad ca si </a:t>
            </a:r>
            <a:r>
              <a:rPr lang="ro-RO" dirty="0" err="1"/>
              <a:t>Orastia</a:t>
            </a:r>
            <a:r>
              <a:rPr lang="ro-RO" dirty="0"/>
              <a:t> are un site si certificare ISO 9001... este un </a:t>
            </a:r>
            <a:r>
              <a:rPr lang="ro-RO" dirty="0" err="1"/>
              <a:t>inceput</a:t>
            </a:r>
            <a:r>
              <a:rPr lang="ro-RO" dirty="0"/>
              <a:t> al unui lung drum pe care acest </a:t>
            </a:r>
            <a:r>
              <a:rPr lang="ro-RO" dirty="0" err="1"/>
              <a:t>oras</a:t>
            </a:r>
            <a:r>
              <a:rPr lang="ro-RO" dirty="0"/>
              <a:t> </a:t>
            </a:r>
            <a:r>
              <a:rPr lang="ro-RO" dirty="0" err="1"/>
              <a:t>il</a:t>
            </a:r>
            <a:r>
              <a:rPr lang="ro-RO" dirty="0"/>
              <a:t> </a:t>
            </a:r>
            <a:r>
              <a:rPr lang="ro-RO" dirty="0" smtClean="0"/>
              <a:t>are </a:t>
            </a:r>
            <a:r>
              <a:rPr lang="ro-RO" dirty="0"/>
              <a:t>de parcurs</a:t>
            </a:r>
            <a:r>
              <a:rPr lang="ro-RO" dirty="0" smtClean="0"/>
              <a:t>.</a:t>
            </a:r>
          </a:p>
          <a:p>
            <a:pPr marL="0" indent="0">
              <a:buNone/>
            </a:pPr>
            <a:endParaRPr lang="ro-RO" dirty="0"/>
          </a:p>
        </p:txBody>
      </p:sp>
    </p:spTree>
    <p:extLst>
      <p:ext uri="{BB962C8B-B14F-4D97-AF65-F5344CB8AC3E}">
        <p14:creationId xmlns:p14="http://schemas.microsoft.com/office/powerpoint/2010/main" xmlns="" val="3606652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19256" cy="5649491"/>
          </a:xfrm>
        </p:spPr>
        <p:txBody>
          <a:bodyPr>
            <a:normAutofit/>
          </a:bodyPr>
          <a:lstStyle/>
          <a:p>
            <a:pPr marL="0" indent="0">
              <a:buNone/>
            </a:pPr>
            <a:r>
              <a:rPr lang="ro-RO" i="1" u="sng" dirty="0" smtClean="0">
                <a:solidFill>
                  <a:srgbClr val="00B050"/>
                </a:solidFill>
              </a:rPr>
              <a:t>B. Proiecte </a:t>
            </a:r>
            <a:r>
              <a:rPr lang="ro-RO" i="1" u="sng" dirty="0" smtClean="0">
                <a:solidFill>
                  <a:srgbClr val="00B050"/>
                </a:solidFill>
              </a:rPr>
              <a:t>similare în curs de implementare </a:t>
            </a:r>
          </a:p>
          <a:p>
            <a:pPr marL="0" indent="0">
              <a:buNone/>
            </a:pPr>
            <a:r>
              <a:rPr lang="ro-RO" sz="1900" b="1" dirty="0" smtClean="0"/>
              <a:t>1. </a:t>
            </a:r>
            <a:r>
              <a:rPr lang="en-US" sz="1900" b="1" dirty="0" smtClean="0"/>
              <a:t>“</a:t>
            </a:r>
            <a:r>
              <a:rPr lang="ro-RO" sz="1900" b="1" dirty="0" smtClean="0"/>
              <a:t>Consiliul </a:t>
            </a:r>
            <a:r>
              <a:rPr lang="ro-RO" sz="1900" b="1" dirty="0"/>
              <a:t>Judeţean Braşov va avea un nou sistem de management al calităţii</a:t>
            </a:r>
            <a:endParaRPr lang="ro-RO" sz="1900" dirty="0"/>
          </a:p>
          <a:p>
            <a:pPr marL="0" indent="0">
              <a:buNone/>
            </a:pPr>
            <a:r>
              <a:rPr lang="ro-RO" sz="1900" b="1" dirty="0"/>
              <a:t>Autor: </a:t>
            </a:r>
            <a:r>
              <a:rPr lang="ro-RO" sz="1900" i="1" dirty="0"/>
              <a:t>Radu </a:t>
            </a:r>
            <a:r>
              <a:rPr lang="ro-RO" sz="1900" i="1" dirty="0" smtClean="0"/>
              <a:t>COLŢEA</a:t>
            </a:r>
            <a:r>
              <a:rPr lang="en-US" sz="1900" dirty="0"/>
              <a:t> </a:t>
            </a:r>
            <a:r>
              <a:rPr lang="ro-RO" sz="1900" b="1" dirty="0" smtClean="0"/>
              <a:t>Publicat </a:t>
            </a:r>
            <a:r>
              <a:rPr lang="ro-RO" sz="1900" b="1" dirty="0"/>
              <a:t>la 03 mai </a:t>
            </a:r>
            <a:r>
              <a:rPr lang="ro-RO" sz="1900" b="1" dirty="0" smtClean="0"/>
              <a:t>2018</a:t>
            </a:r>
            <a:endParaRPr lang="ro-RO" sz="1900" dirty="0"/>
          </a:p>
          <a:p>
            <a:pPr marL="0" indent="0">
              <a:buNone/>
            </a:pPr>
            <a:r>
              <a:rPr lang="ro-RO" sz="1900" b="1" dirty="0"/>
              <a:t>Cu bani europeni, administraţia judeţeană va implementa standardul ISO 9001:2015 şi a instrumentul de autoevaluare </a:t>
            </a:r>
            <a:r>
              <a:rPr lang="ro-RO" sz="1900" b="1" dirty="0" smtClean="0"/>
              <a:t>CAF</a:t>
            </a:r>
            <a:endParaRPr lang="en-US" sz="1900" b="1" dirty="0" smtClean="0"/>
          </a:p>
          <a:p>
            <a:pPr marL="0" indent="0">
              <a:buNone/>
            </a:pPr>
            <a:endParaRPr lang="ro-RO" sz="1900" dirty="0"/>
          </a:p>
          <a:p>
            <a:pPr marL="0" indent="0">
              <a:buNone/>
            </a:pPr>
            <a:r>
              <a:rPr lang="ro-RO" sz="1900" dirty="0"/>
              <a:t> </a:t>
            </a:r>
          </a:p>
          <a:p>
            <a:pPr marL="0" indent="0">
              <a:buNone/>
            </a:pPr>
            <a:endParaRPr lang="en-US" sz="1900" dirty="0" smtClean="0"/>
          </a:p>
          <a:p>
            <a:pPr marL="0" indent="0">
              <a:buNone/>
            </a:pPr>
            <a:r>
              <a:rPr lang="ro-RO" sz="1900" dirty="0" smtClean="0"/>
              <a:t>Consiliul </a:t>
            </a:r>
            <a:r>
              <a:rPr lang="ro-RO" sz="1900" dirty="0"/>
              <a:t>Judeţean Braşov va implementa în perioada următoarea perioadă două instrumente de management al performanţei în administraţia publică, respectiv cadrul comun de autoevaluare (CAF) şi sistemul de management al calităţii ISO 9001:2015.</a:t>
            </a:r>
            <a:br>
              <a:rPr lang="ro-RO" sz="1900" dirty="0"/>
            </a:br>
            <a:r>
              <a:rPr lang="ro-RO" sz="1900" dirty="0"/>
              <a:t>Certificarea calităţii este o procedură obligatorie pentru toate instituţiile publice, cu termen de implementare 2020, lucru care se va face la nivelul CJ şi al instituţiilor subordonate cu finanţare UE (prin Programul Operaţional Capacitate Administrativă - POCA), o sumă importantă fiind astfel economisită de la bugetul local</a:t>
            </a:r>
            <a:r>
              <a:rPr lang="ro-RO" sz="1900" dirty="0" smtClean="0"/>
              <a:t>.</a:t>
            </a:r>
            <a:r>
              <a:rPr lang="en-US" sz="1900" dirty="0" smtClean="0"/>
              <a:t>”</a:t>
            </a:r>
            <a:endParaRPr lang="ro-RO" sz="1900" dirty="0"/>
          </a:p>
          <a:p>
            <a:pPr marL="0" indent="0">
              <a:buNone/>
            </a:pPr>
            <a:endParaRPr lang="ro-RO" sz="1900" dirty="0"/>
          </a:p>
        </p:txBody>
      </p:sp>
      <p:pic>
        <p:nvPicPr>
          <p:cNvPr id="5" name="Picture 4" descr="Consiliul Judeţean Braşov va avea un nou sistem de management al calităţii"/>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420888"/>
            <a:ext cx="1944216" cy="950595"/>
          </a:xfrm>
          <a:prstGeom prst="rect">
            <a:avLst/>
          </a:prstGeom>
          <a:noFill/>
          <a:ln>
            <a:noFill/>
          </a:ln>
        </p:spPr>
      </p:pic>
    </p:spTree>
    <p:extLst>
      <p:ext uri="{BB962C8B-B14F-4D97-AF65-F5344CB8AC3E}">
        <p14:creationId xmlns:p14="http://schemas.microsoft.com/office/powerpoint/2010/main" xmlns="" val="3396175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539750" y="260349"/>
            <a:ext cx="8147050" cy="6264994"/>
          </a:xfrm>
        </p:spPr>
        <p:txBody>
          <a:bodyPr>
            <a:normAutofit fontScale="97500" lnSpcReduction="10000"/>
          </a:bodyPr>
          <a:lstStyle/>
          <a:p>
            <a:pPr marL="0" indent="0">
              <a:buNone/>
            </a:pPr>
            <a:r>
              <a:rPr lang="ro-RO" sz="2000" b="1" dirty="0" smtClean="0">
                <a:solidFill>
                  <a:srgbClr val="92D050"/>
                </a:solidFill>
              </a:rPr>
              <a:t>2. Proiect </a:t>
            </a:r>
            <a:r>
              <a:rPr lang="ro-RO" sz="2000" b="1" dirty="0">
                <a:solidFill>
                  <a:srgbClr val="92D050"/>
                </a:solidFill>
              </a:rPr>
              <a:t>- </a:t>
            </a:r>
            <a:r>
              <a:rPr lang="ro-RO" sz="2000" b="1" i="1" dirty="0">
                <a:solidFill>
                  <a:srgbClr val="92D050"/>
                </a:solidFill>
              </a:rPr>
              <a:t>„Calitate, Standarde, </a:t>
            </a:r>
            <a:r>
              <a:rPr lang="ro-RO" sz="2000" b="1" i="1" dirty="0" smtClean="0">
                <a:solidFill>
                  <a:srgbClr val="92D050"/>
                </a:solidFill>
              </a:rPr>
              <a:t>Performanta </a:t>
            </a:r>
            <a:r>
              <a:rPr lang="ro-RO" sz="2000" b="1" i="1" dirty="0">
                <a:solidFill>
                  <a:srgbClr val="92D050"/>
                </a:solidFill>
              </a:rPr>
              <a:t>- premisele unui management eficient la nivelul Ministerului </a:t>
            </a:r>
            <a:r>
              <a:rPr lang="ro-RO" sz="2000" b="1" i="1" dirty="0" err="1" smtClean="0">
                <a:solidFill>
                  <a:srgbClr val="92D050"/>
                </a:solidFill>
              </a:rPr>
              <a:t>Dezvoltarii</a:t>
            </a:r>
            <a:r>
              <a:rPr lang="ro-RO" sz="2000" b="1" i="1" dirty="0" smtClean="0">
                <a:solidFill>
                  <a:srgbClr val="92D050"/>
                </a:solidFill>
              </a:rPr>
              <a:t> </a:t>
            </a:r>
            <a:r>
              <a:rPr lang="ro-RO" sz="2000" b="1" i="1" dirty="0">
                <a:solidFill>
                  <a:srgbClr val="92D050"/>
                </a:solidFill>
              </a:rPr>
              <a:t>Regionale </a:t>
            </a:r>
            <a:r>
              <a:rPr lang="ro-RO" sz="2000" b="1" i="1" dirty="0" smtClean="0">
                <a:solidFill>
                  <a:srgbClr val="92D050"/>
                </a:solidFill>
              </a:rPr>
              <a:t>si </a:t>
            </a:r>
            <a:r>
              <a:rPr lang="ro-RO" sz="2000" b="1" i="1" dirty="0" err="1" smtClean="0">
                <a:solidFill>
                  <a:srgbClr val="92D050"/>
                </a:solidFill>
              </a:rPr>
              <a:t>Administratiei</a:t>
            </a:r>
            <a:r>
              <a:rPr lang="ro-RO" sz="2000" b="1" i="1" dirty="0" smtClean="0">
                <a:solidFill>
                  <a:srgbClr val="92D050"/>
                </a:solidFill>
              </a:rPr>
              <a:t> </a:t>
            </a:r>
            <a:r>
              <a:rPr lang="ro-RO" sz="2000" b="1" i="1" dirty="0">
                <a:solidFill>
                  <a:srgbClr val="92D050"/>
                </a:solidFill>
              </a:rPr>
              <a:t>Publice”</a:t>
            </a:r>
            <a:r>
              <a:rPr lang="ro-RO" sz="2000" b="1" dirty="0">
                <a:solidFill>
                  <a:srgbClr val="92D050"/>
                </a:solidFill>
              </a:rPr>
              <a:t>, Cod SIPOCA </a:t>
            </a:r>
            <a:r>
              <a:rPr lang="ro-RO" sz="2000" b="1" dirty="0" smtClean="0">
                <a:solidFill>
                  <a:srgbClr val="92D050"/>
                </a:solidFill>
              </a:rPr>
              <a:t>47</a:t>
            </a:r>
          </a:p>
          <a:p>
            <a:pPr marL="0" indent="0">
              <a:buNone/>
            </a:pPr>
            <a:r>
              <a:rPr lang="ro-RO" sz="2000" b="1" dirty="0"/>
              <a:t>Obiectivul general</a:t>
            </a:r>
            <a:r>
              <a:rPr lang="ro-RO" sz="2000" dirty="0"/>
              <a:t> al proiectului consta în eficientizarea </a:t>
            </a:r>
            <a:r>
              <a:rPr lang="ro-RO" sz="2000" dirty="0" err="1"/>
              <a:t>activitatii</a:t>
            </a:r>
            <a:r>
              <a:rPr lang="ro-RO" sz="2000" dirty="0"/>
              <a:t> MDRAP, a </a:t>
            </a:r>
            <a:r>
              <a:rPr lang="ro-RO" sz="2000" dirty="0" err="1"/>
              <a:t>institutiilor</a:t>
            </a:r>
            <a:r>
              <a:rPr lang="ro-RO" sz="2000" dirty="0"/>
              <a:t> din subordine si a </a:t>
            </a:r>
            <a:r>
              <a:rPr lang="ro-RO" sz="2000" dirty="0" err="1"/>
              <a:t>Agentiei</a:t>
            </a:r>
            <a:r>
              <a:rPr lang="ro-RO" sz="2000" dirty="0"/>
              <a:t> </a:t>
            </a:r>
            <a:r>
              <a:rPr lang="ro-RO" sz="2000" dirty="0" err="1"/>
              <a:t>Nationale</a:t>
            </a:r>
            <a:r>
              <a:rPr lang="ro-RO" sz="2000" dirty="0"/>
              <a:t> pentru </a:t>
            </a:r>
            <a:r>
              <a:rPr lang="ro-RO" sz="2000" dirty="0" err="1"/>
              <a:t>Locuinte</a:t>
            </a:r>
            <a:r>
              <a:rPr lang="ro-RO" sz="2000" dirty="0"/>
              <a:t> (ANL) prin implementarea de standarde si instrumente ale managementului </a:t>
            </a:r>
            <a:r>
              <a:rPr lang="ro-RO" sz="2000" dirty="0" err="1"/>
              <a:t>calitatii</a:t>
            </a:r>
            <a:r>
              <a:rPr lang="ro-RO" sz="2000" dirty="0"/>
              <a:t>. </a:t>
            </a:r>
            <a:r>
              <a:rPr lang="ro-RO" sz="2000" dirty="0" smtClean="0"/>
              <a:t>Rezultate</a:t>
            </a:r>
            <a:r>
              <a:rPr lang="en-US" sz="2000" dirty="0" smtClean="0"/>
              <a:t>:</a:t>
            </a:r>
            <a:endParaRPr lang="ro-RO" sz="2000" dirty="0" smtClean="0"/>
          </a:p>
          <a:p>
            <a:r>
              <a:rPr lang="ro-RO" sz="2000" dirty="0"/>
              <a:t>Un instrument de auto-evaluare a modului de </a:t>
            </a:r>
            <a:r>
              <a:rPr lang="ro-RO" sz="2000" dirty="0" err="1"/>
              <a:t>functionare</a:t>
            </a:r>
            <a:r>
              <a:rPr lang="ro-RO" sz="2000" dirty="0"/>
              <a:t> (CAF) implementat la nivelul MDRAP si al </a:t>
            </a:r>
            <a:r>
              <a:rPr lang="ro-RO" sz="2000" dirty="0" err="1"/>
              <a:t>institutiilor</a:t>
            </a:r>
            <a:r>
              <a:rPr lang="ro-RO" sz="2000" dirty="0"/>
              <a:t> din subordinea/ sub autoritatea MDRAP (</a:t>
            </a:r>
            <a:r>
              <a:rPr lang="ro-RO" sz="2000" dirty="0" err="1"/>
              <a:t>Agentia</a:t>
            </a:r>
            <a:r>
              <a:rPr lang="ro-RO" sz="2000" dirty="0"/>
              <a:t> </a:t>
            </a:r>
            <a:r>
              <a:rPr lang="ro-RO" sz="2000" dirty="0" err="1"/>
              <a:t>Nationala</a:t>
            </a:r>
            <a:r>
              <a:rPr lang="ro-RO" sz="2000" dirty="0"/>
              <a:t> pentru </a:t>
            </a:r>
            <a:r>
              <a:rPr lang="ro-RO" sz="2000" dirty="0" err="1"/>
              <a:t>Locuinte</a:t>
            </a:r>
            <a:r>
              <a:rPr lang="ro-RO" sz="2000" dirty="0"/>
              <a:t>);</a:t>
            </a:r>
          </a:p>
          <a:p>
            <a:r>
              <a:rPr lang="ro-RO" sz="2000" dirty="0"/>
              <a:t>Un sistem certificat pentru managementul </a:t>
            </a:r>
            <a:r>
              <a:rPr lang="ro-RO" sz="2000" dirty="0" err="1"/>
              <a:t>calitatii</a:t>
            </a:r>
            <a:r>
              <a:rPr lang="ro-RO" sz="2000" dirty="0"/>
              <a:t> (ISO 9001:2015) si managementul </a:t>
            </a:r>
            <a:r>
              <a:rPr lang="ro-RO" sz="2000" dirty="0" err="1"/>
              <a:t>anticoruptie</a:t>
            </a:r>
            <a:r>
              <a:rPr lang="ro-RO" sz="2000" dirty="0"/>
              <a:t> (ISO 37001:2016) implementat la nivelul MDRAP si al </a:t>
            </a:r>
            <a:r>
              <a:rPr lang="ro-RO" sz="2000" dirty="0" err="1"/>
              <a:t>institutiilor</a:t>
            </a:r>
            <a:r>
              <a:rPr lang="ro-RO" sz="2000" dirty="0"/>
              <a:t> din subordinea/ sub autoritatea MDRAP;</a:t>
            </a:r>
          </a:p>
          <a:p>
            <a:r>
              <a:rPr lang="ro-RO" sz="2000" dirty="0" err="1"/>
              <a:t>Cunostinte</a:t>
            </a:r>
            <a:r>
              <a:rPr lang="ro-RO" sz="2000" dirty="0"/>
              <a:t> si </a:t>
            </a:r>
            <a:r>
              <a:rPr lang="ro-RO" sz="2000" dirty="0" err="1"/>
              <a:t>abilitati</a:t>
            </a:r>
            <a:r>
              <a:rPr lang="ro-RO" sz="2000" dirty="0"/>
              <a:t> ale personalului Ministerului </a:t>
            </a:r>
            <a:r>
              <a:rPr lang="ro-RO" sz="2000" dirty="0" err="1"/>
              <a:t>Dezvoltarii</a:t>
            </a:r>
            <a:r>
              <a:rPr lang="ro-RO" sz="2000" dirty="0"/>
              <a:t> Regionale si </a:t>
            </a:r>
            <a:r>
              <a:rPr lang="ro-RO" sz="2000" dirty="0" err="1"/>
              <a:t>Administratiei</a:t>
            </a:r>
            <a:r>
              <a:rPr lang="ro-RO" sz="2000" dirty="0"/>
              <a:t> Publice si ale personalului din </a:t>
            </a:r>
            <a:r>
              <a:rPr lang="ro-RO" sz="2000" dirty="0" err="1"/>
              <a:t>institutiile</a:t>
            </a:r>
            <a:r>
              <a:rPr lang="ro-RO" sz="2000" dirty="0"/>
              <a:t> </a:t>
            </a:r>
            <a:r>
              <a:rPr lang="ro-RO" sz="2000" dirty="0" err="1"/>
              <a:t>din</a:t>
            </a:r>
            <a:r>
              <a:rPr lang="ro-RO" sz="2000" dirty="0"/>
              <a:t> subordinea/ sub autoritatea (</a:t>
            </a:r>
            <a:r>
              <a:rPr lang="ro-RO" sz="2000" dirty="0" err="1"/>
              <a:t>Agentia</a:t>
            </a:r>
            <a:r>
              <a:rPr lang="ro-RO" sz="2000" dirty="0"/>
              <a:t> </a:t>
            </a:r>
            <a:r>
              <a:rPr lang="ro-RO" sz="2000" dirty="0" err="1"/>
              <a:t>Nationala</a:t>
            </a:r>
            <a:r>
              <a:rPr lang="ro-RO" sz="2000" dirty="0"/>
              <a:t> pentru </a:t>
            </a:r>
            <a:r>
              <a:rPr lang="ro-RO" sz="2000" dirty="0" err="1"/>
              <a:t>Locuinte</a:t>
            </a:r>
            <a:r>
              <a:rPr lang="ro-RO" sz="2000" dirty="0"/>
              <a:t>) ministerului </a:t>
            </a:r>
            <a:r>
              <a:rPr lang="ro-RO" sz="2000" dirty="0" err="1"/>
              <a:t>îmbunatateste</a:t>
            </a:r>
            <a:r>
              <a:rPr lang="ro-RO" sz="2000" dirty="0"/>
              <a:t> pentru </a:t>
            </a:r>
            <a:r>
              <a:rPr lang="ro-RO" sz="2000" dirty="0" err="1"/>
              <a:t>sustinerea</a:t>
            </a:r>
            <a:r>
              <a:rPr lang="ro-RO" sz="2000" dirty="0"/>
              <a:t> masurilor si </a:t>
            </a:r>
            <a:r>
              <a:rPr lang="ro-RO" sz="2000" dirty="0" err="1"/>
              <a:t>activitatilor</a:t>
            </a:r>
            <a:r>
              <a:rPr lang="ro-RO" sz="2000" dirty="0"/>
              <a:t> din cadrul obiectivului specific POCA OS 1.1</a:t>
            </a:r>
            <a:r>
              <a:rPr lang="ro-RO" sz="2000" dirty="0" smtClean="0"/>
              <a:t>.</a:t>
            </a:r>
            <a:endParaRPr lang="en-US" sz="2000" dirty="0" smtClean="0"/>
          </a:p>
          <a:p>
            <a:r>
              <a:rPr lang="en-US" sz="2000" i="1" dirty="0" err="1" smtClean="0"/>
              <a:t>Grup</a:t>
            </a:r>
            <a:r>
              <a:rPr lang="en-US" sz="2000" i="1" dirty="0" smtClean="0"/>
              <a:t> </a:t>
            </a:r>
            <a:r>
              <a:rPr lang="ro-RO" sz="2000" i="1" dirty="0" smtClean="0"/>
              <a:t>țintă angajați MDRAP și demnitari din cadrul MDRAP</a:t>
            </a:r>
            <a:endParaRPr lang="ro-RO" sz="2000" i="1" dirty="0"/>
          </a:p>
          <a:p>
            <a:r>
              <a:rPr lang="ro-RO" sz="2000" b="1" dirty="0"/>
              <a:t>Durata proiectului</a:t>
            </a:r>
            <a:r>
              <a:rPr lang="ro-RO" sz="2000" dirty="0"/>
              <a:t>: 30 de luni (iunie 2017 – decembrie 2019).</a:t>
            </a:r>
          </a:p>
          <a:p>
            <a:pPr marL="0" indent="0">
              <a:buNone/>
            </a:pPr>
            <a:endParaRPr lang="ro-RO" sz="2000" dirty="0"/>
          </a:p>
        </p:txBody>
      </p:sp>
    </p:spTree>
    <p:extLst>
      <p:ext uri="{BB962C8B-B14F-4D97-AF65-F5344CB8AC3E}">
        <p14:creationId xmlns:p14="http://schemas.microsoft.com/office/powerpoint/2010/main" xmlns="" val="835142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1191</Words>
  <Application>Microsoft Office PowerPoint</Application>
  <PresentationFormat>On-screen Show (4:3)</PresentationFormat>
  <Paragraphs>81</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“Management performant în administrația publică din municipiul Vulcan”,  cod SIPOCA 79 </vt:lpstr>
      <vt:lpstr>BUGET PROIECT</vt:lpstr>
      <vt:lpstr> Obiectivul general al proiectului îl reprezintă Consolidarea capacității administrative a Unității administrativ teritoriale (UAT) Municipiul Vulcan, județul Hunedoara pentru susținerea unui management performant prin introducerea  și utilizarea sistemelor ISO și a instrumentului CAF aplicabile administrației locale, în concordanță cu ”Planul de acțiuni pentru implementarea etapizată a managementului calității în autorități și instituții publice 2016-2020” </vt:lpstr>
      <vt:lpstr>Rezultate</vt:lpstr>
      <vt:lpstr>ECHIPA</vt:lpstr>
      <vt:lpstr>A. INSTITUTUŢII PUBLICE CARE AU IMPLEMENTAT ISO 9001</vt:lpstr>
      <vt:lpstr>  Un comentariu frumos al unui cetăţean cu privire la sistemul calităţii în oraşul natal – Orăștie</vt:lpstr>
      <vt:lpstr>Slide 8</vt:lpstr>
      <vt:lpstr>Slide 9</vt:lpstr>
      <vt:lpstr>Rezumat  etapă actuală proiect și ce avem de făcut</vt:lpstr>
      <vt:lpstr>Slide 11</vt:lpstr>
      <vt:lpstr> Să avem o implementare reuşită şi relaţii bune de colegialitate, cuantificate în calitate!   Vă mulţumim!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LightROM</dc:creator>
  <cp:lastModifiedBy>Dell1</cp:lastModifiedBy>
  <cp:revision>38</cp:revision>
  <dcterms:created xsi:type="dcterms:W3CDTF">2016-04-25T03:25:53Z</dcterms:created>
  <dcterms:modified xsi:type="dcterms:W3CDTF">2018-05-04T06:17:18Z</dcterms:modified>
</cp:coreProperties>
</file>